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comments/comment1.xml" ContentType="application/vnd.openxmlformats-officedocument.presentationml.comment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9" r:id="rId4"/>
    <p:sldId id="266" r:id="rId5"/>
    <p:sldId id="260" r:id="rId6"/>
    <p:sldId id="261" r:id="rId7"/>
    <p:sldId id="263" r:id="rId8"/>
    <p:sldId id="262" r:id="rId9"/>
    <p:sldId id="264" r:id="rId10"/>
    <p:sldId id="265" r:id="rId11"/>
    <p:sldId id="267" r:id="rId12"/>
    <p:sldId id="268" r:id="rId13"/>
    <p:sldId id="269" r:id="rId14"/>
    <p:sldId id="270" r:id="rId15"/>
    <p:sldId id="271" r:id="rId16"/>
    <p:sldId id="272" r:id="rId17"/>
    <p:sldId id="273" r:id="rId18"/>
    <p:sldId id="25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k van Rooy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48" d="100"/>
          <a:sy n="48" d="100"/>
        </p:scale>
        <p:origin x="58" y="91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9" d="100"/>
          <a:sy n="79" d="100"/>
        </p:scale>
        <p:origin x="-312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0-21T12:46:05.731" idx="1">
    <p:pos x="10" y="10"/>
    <p:text>Chapter VII of the United Nations Charter sets out the UN Security Council's powers to maintain peace. It allows the Council to "determine the existence of any threat to the peace, breach of the peace, or act of aggression" and to take military and nonmilitary action to "restore international peace and security".</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F4691-6FE7-FD4E-8766-7CDCDDBB1790}" type="datetimeFigureOut">
              <a:rPr lang="en-US" smtClean="0"/>
              <a:t>11/26/2018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ECE12-3448-0C49-BBB9-665F8E91A4F1}" type="slidenum">
              <a:rPr lang="en-US" smtClean="0"/>
              <a:t>‹#›</a:t>
            </a:fld>
            <a:endParaRPr lang="en-US"/>
          </a:p>
        </p:txBody>
      </p:sp>
    </p:spTree>
    <p:extLst>
      <p:ext uri="{BB962C8B-B14F-4D97-AF65-F5344CB8AC3E}">
        <p14:creationId xmlns:p14="http://schemas.microsoft.com/office/powerpoint/2010/main" val="1637325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Chapter VII</a:t>
            </a:r>
            <a:r>
              <a:rPr lang="en-US" dirty="0" smtClean="0"/>
              <a:t> of the </a:t>
            </a:r>
            <a:r>
              <a:rPr lang="en-US" b="1" dirty="0" smtClean="0"/>
              <a:t>United Nations Charter</a:t>
            </a:r>
            <a:r>
              <a:rPr lang="en-US" dirty="0" smtClean="0"/>
              <a:t> sets out the </a:t>
            </a:r>
            <a:r>
              <a:rPr lang="en-US" b="1" dirty="0" smtClean="0"/>
              <a:t>UN</a:t>
            </a:r>
            <a:r>
              <a:rPr lang="en-US" dirty="0" smtClean="0"/>
              <a:t> Security Council's powers to maintain peace. It allows the Council to "determine the existence of any threat to the peace, breach of the peace, or act of aggression" and to take military and nonmilitary action to "restore international peace and security".</a:t>
            </a:r>
            <a:endParaRPr lang="en-US" dirty="0"/>
          </a:p>
        </p:txBody>
      </p:sp>
      <p:sp>
        <p:nvSpPr>
          <p:cNvPr id="4" name="Slide Number Placeholder 3"/>
          <p:cNvSpPr>
            <a:spLocks noGrp="1"/>
          </p:cNvSpPr>
          <p:nvPr>
            <p:ph type="sldNum" sz="quarter" idx="10"/>
          </p:nvPr>
        </p:nvSpPr>
        <p:spPr/>
        <p:txBody>
          <a:bodyPr/>
          <a:lstStyle/>
          <a:p>
            <a:fld id="{65FECE12-3448-0C49-BBB9-665F8E91A4F1}" type="slidenum">
              <a:rPr lang="en-US" smtClean="0"/>
              <a:t>11</a:t>
            </a:fld>
            <a:endParaRPr lang="en-US"/>
          </a:p>
        </p:txBody>
      </p:sp>
    </p:spTree>
    <p:extLst>
      <p:ext uri="{BB962C8B-B14F-4D97-AF65-F5344CB8AC3E}">
        <p14:creationId xmlns:p14="http://schemas.microsoft.com/office/powerpoint/2010/main" val="676382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11/26/2018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0561-B8F1-5544-A6A3-841FCE7A4591}"/>
              </a:ext>
            </a:extLst>
          </p:cNvPr>
          <p:cNvSpPr>
            <a:spLocks noGrp="1"/>
          </p:cNvSpPr>
          <p:nvPr>
            <p:ph type="ctrTitle"/>
          </p:nvPr>
        </p:nvSpPr>
        <p:spPr>
          <a:xfrm>
            <a:off x="3962399" y="1964267"/>
            <a:ext cx="7197726" cy="1732244"/>
          </a:xfrm>
          <a:ln>
            <a:noFill/>
          </a:ln>
        </p:spPr>
        <p:txBody>
          <a:bodyPr>
            <a:normAutofit fontScale="90000"/>
          </a:bodyPr>
          <a:lstStyle/>
          <a:p>
            <a:pPr algn="ctr"/>
            <a:r>
              <a:rPr lang="en-US" b="1" dirty="0">
                <a:solidFill>
                  <a:schemeClr val="accent5">
                    <a:lumMod val="60000"/>
                    <a:lumOff val="40000"/>
                  </a:schemeClr>
                </a:solidFill>
                <a:effectLst>
                  <a:outerShdw blurRad="38100" dist="38100" dir="2700000" algn="tl">
                    <a:srgbClr val="000000">
                      <a:alpha val="43137"/>
                    </a:srgbClr>
                  </a:outerShdw>
                </a:effectLst>
              </a:rPr>
              <a:t>UNODC </a:t>
            </a:r>
            <a:r>
              <a:rPr lang="en-US" b="1" dirty="0" smtClean="0">
                <a:solidFill>
                  <a:schemeClr val="accent5">
                    <a:lumMod val="60000"/>
                    <a:lumOff val="40000"/>
                  </a:schemeClr>
                </a:solidFill>
                <a:effectLst>
                  <a:outerShdw blurRad="38100" dist="38100" dir="2700000" algn="tl">
                    <a:srgbClr val="000000">
                      <a:alpha val="43137"/>
                    </a:srgbClr>
                  </a:outerShdw>
                </a:effectLst>
              </a:rPr>
              <a:t>GLOBAL MARITIME </a:t>
            </a:r>
            <a:r>
              <a:rPr lang="en-US" b="1" dirty="0">
                <a:solidFill>
                  <a:schemeClr val="accent5">
                    <a:lumMod val="60000"/>
                    <a:lumOff val="40000"/>
                  </a:schemeClr>
                </a:solidFill>
                <a:effectLst>
                  <a:outerShdw blurRad="38100" dist="38100" dir="2700000" algn="tl">
                    <a:srgbClr val="000000">
                      <a:alpha val="43137"/>
                    </a:srgbClr>
                  </a:outerShdw>
                </a:effectLst>
              </a:rPr>
              <a:t>CRIME PROGRAMME (GMCP)</a:t>
            </a:r>
          </a:p>
        </p:txBody>
      </p:sp>
      <p:sp>
        <p:nvSpPr>
          <p:cNvPr id="3" name="Subtitle 2">
            <a:extLst>
              <a:ext uri="{FF2B5EF4-FFF2-40B4-BE49-F238E27FC236}">
                <a16:creationId xmlns:a16="http://schemas.microsoft.com/office/drawing/2014/main" id="{56A87C59-495E-C445-BBD1-F9C07BF925A0}"/>
              </a:ext>
            </a:extLst>
          </p:cNvPr>
          <p:cNvSpPr>
            <a:spLocks noGrp="1"/>
          </p:cNvSpPr>
          <p:nvPr>
            <p:ph type="subTitle" idx="1"/>
          </p:nvPr>
        </p:nvSpPr>
        <p:spPr>
          <a:xfrm>
            <a:off x="3962399" y="4385733"/>
            <a:ext cx="7197726" cy="867204"/>
          </a:xfrm>
        </p:spPr>
        <p:txBody>
          <a:bodyPr/>
          <a:lstStyle/>
          <a:p>
            <a:pPr algn="ctr"/>
            <a:r>
              <a:rPr lang="en-US" cap="none" dirty="0"/>
              <a:t>Development of Visit, Board, Search And Seizure (VBSS) </a:t>
            </a:r>
          </a:p>
          <a:p>
            <a:pPr algn="ctr"/>
            <a:r>
              <a:rPr lang="en-US" cap="none" dirty="0"/>
              <a:t>Curricula for the Sulu Zone</a:t>
            </a:r>
          </a:p>
        </p:txBody>
      </p:sp>
      <p:sp>
        <p:nvSpPr>
          <p:cNvPr id="4" name="TextBox 3">
            <a:extLst>
              <a:ext uri="{FF2B5EF4-FFF2-40B4-BE49-F238E27FC236}">
                <a16:creationId xmlns:a16="http://schemas.microsoft.com/office/drawing/2014/main" id="{7A4E63B5-8F26-2B45-A4DF-93AEDB859030}"/>
              </a:ext>
            </a:extLst>
          </p:cNvPr>
          <p:cNvSpPr txBox="1"/>
          <p:nvPr/>
        </p:nvSpPr>
        <p:spPr>
          <a:xfrm>
            <a:off x="5204298" y="5791199"/>
            <a:ext cx="5029200" cy="738664"/>
          </a:xfrm>
          <a:prstGeom prst="rect">
            <a:avLst/>
          </a:prstGeom>
          <a:noFill/>
        </p:spPr>
        <p:txBody>
          <a:bodyPr wrap="square" rtlCol="0">
            <a:spAutoFit/>
          </a:bodyPr>
          <a:lstStyle/>
          <a:p>
            <a:pPr algn="r"/>
            <a:r>
              <a:rPr lang="en-US" sz="1400" dirty="0" err="1"/>
              <a:t>Dr</a:t>
            </a:r>
            <a:r>
              <a:rPr lang="en-US" sz="1400" dirty="0"/>
              <a:t> Frank C. van Rooyen, </a:t>
            </a:r>
          </a:p>
          <a:p>
            <a:pPr algn="r"/>
            <a:r>
              <a:rPr lang="en-US" sz="1400" dirty="0"/>
              <a:t>Security Institute for Governance and Leadership in Africa (SIGLA), </a:t>
            </a:r>
          </a:p>
          <a:p>
            <a:pPr algn="r"/>
            <a:r>
              <a:rPr lang="en-US" sz="1400" dirty="0"/>
              <a:t>UNODC Consultant</a:t>
            </a:r>
          </a:p>
        </p:txBody>
      </p:sp>
      <p:pic>
        <p:nvPicPr>
          <p:cNvPr id="1026" name="Picture 2" descr="Stellenbosch University">
            <a:extLst>
              <a:ext uri="{FF2B5EF4-FFF2-40B4-BE49-F238E27FC236}">
                <a16:creationId xmlns:a16="http://schemas.microsoft.com/office/drawing/2014/main" id="{551972E0-229F-7643-94D7-A55638D19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9476" y="4482590"/>
            <a:ext cx="916427" cy="1911405"/>
          </a:xfrm>
          <a:prstGeom prst="rect">
            <a:avLst/>
          </a:prstGeom>
          <a:solidFill>
            <a:srgbClr val="002060"/>
          </a:solidFill>
          <a:extLst/>
        </p:spPr>
      </p:pic>
      <p:pic>
        <p:nvPicPr>
          <p:cNvPr id="7" name="Picture 6" descr="Image result for The United Nations logo">
            <a:extLst>
              <a:ext uri="{FF2B5EF4-FFF2-40B4-BE49-F238E27FC236}">
                <a16:creationId xmlns:a16="http://schemas.microsoft.com/office/drawing/2014/main" id="{12632AA8-51B0-A04E-B86E-B9504BD22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0364" y="5894622"/>
            <a:ext cx="992086" cy="860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00756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none" dirty="0" smtClean="0"/>
              <a:t>Jurisdiction: Legal bases that may be </a:t>
            </a:r>
            <a:br>
              <a:rPr lang="en-US" sz="4000" b="1" cap="none" dirty="0" smtClean="0"/>
            </a:br>
            <a:r>
              <a:rPr lang="en-US" sz="4000" b="1" cap="none" dirty="0" smtClean="0"/>
              <a:t>used to conduct VBSS missions (1)</a:t>
            </a:r>
            <a:endParaRPr lang="en-US" sz="4000" b="1" cap="none" dirty="0"/>
          </a:p>
        </p:txBody>
      </p:sp>
      <p:sp>
        <p:nvSpPr>
          <p:cNvPr id="3" name="Content Placeholder 2"/>
          <p:cNvSpPr>
            <a:spLocks noGrp="1"/>
          </p:cNvSpPr>
          <p:nvPr>
            <p:ph idx="1"/>
          </p:nvPr>
        </p:nvSpPr>
        <p:spPr/>
        <p:txBody>
          <a:bodyPr anchor="t">
            <a:normAutofit/>
          </a:bodyPr>
          <a:lstStyle/>
          <a:p>
            <a:r>
              <a:rPr lang="en-US" sz="2000" dirty="0" smtClean="0"/>
              <a:t>According to best practice for maritime law enforcement, a State should have the following in place:</a:t>
            </a:r>
          </a:p>
          <a:p>
            <a:pPr lvl="1"/>
            <a:r>
              <a:rPr lang="en-US" sz="1800" dirty="0" smtClean="0"/>
              <a:t>Laws that assert its </a:t>
            </a:r>
            <a:r>
              <a:rPr lang="en-US" sz="1800" dirty="0" err="1" smtClean="0"/>
              <a:t>jurisidiction</a:t>
            </a:r>
            <a:r>
              <a:rPr lang="en-US" sz="1800" dirty="0" smtClean="0"/>
              <a:t> over specific activities/conduct in a specific maritime zone</a:t>
            </a:r>
          </a:p>
          <a:p>
            <a:pPr lvl="1"/>
            <a:r>
              <a:rPr lang="en-US" sz="1800" dirty="0" smtClean="0"/>
              <a:t>Laws that give its maritime law enforcement agencies the powers that are necessary to assert that jurisdiction (i.e. laws regarding boarding, detention, arrest, search and seizure) at sea; and</a:t>
            </a:r>
          </a:p>
          <a:p>
            <a:pPr lvl="1"/>
            <a:r>
              <a:rPr lang="en-US" sz="1800" dirty="0" smtClean="0"/>
              <a:t>Laws that allow its courts and other stakeholders in the criminal justice system to deal with such cases (even if they appear to fall outside the traditional limits of its territorial jurisdiction), through ensuring that the State’s relevant domestic laws have extraterritorial application.</a:t>
            </a:r>
            <a:endParaRPr lang="en-US" sz="1800" dirty="0"/>
          </a:p>
        </p:txBody>
      </p:sp>
    </p:spTree>
    <p:extLst>
      <p:ext uri="{BB962C8B-B14F-4D97-AF65-F5344CB8AC3E}">
        <p14:creationId xmlns:p14="http://schemas.microsoft.com/office/powerpoint/2010/main" val="21386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35271"/>
            <a:ext cx="10131425" cy="1456267"/>
          </a:xfrm>
        </p:spPr>
        <p:txBody>
          <a:bodyPr>
            <a:normAutofit/>
          </a:bodyPr>
          <a:lstStyle/>
          <a:p>
            <a:pPr algn="ctr"/>
            <a:r>
              <a:rPr lang="en-US" sz="3200" b="1" cap="none" dirty="0" smtClean="0"/>
              <a:t>Jurisdiction: Legal bases that may be </a:t>
            </a:r>
            <a:br>
              <a:rPr lang="en-US" sz="3200" b="1" cap="none" dirty="0" smtClean="0"/>
            </a:br>
            <a:r>
              <a:rPr lang="en-US" sz="3200" b="1" cap="none" dirty="0" smtClean="0"/>
              <a:t>used to conduct VBSS missions (2)</a:t>
            </a:r>
            <a:endParaRPr lang="en-US" sz="3200" b="1" cap="none" dirty="0"/>
          </a:p>
        </p:txBody>
      </p:sp>
      <p:sp>
        <p:nvSpPr>
          <p:cNvPr id="3" name="Content Placeholder 2"/>
          <p:cNvSpPr>
            <a:spLocks noGrp="1"/>
          </p:cNvSpPr>
          <p:nvPr>
            <p:ph idx="1"/>
          </p:nvPr>
        </p:nvSpPr>
        <p:spPr>
          <a:xfrm>
            <a:off x="685801" y="1891538"/>
            <a:ext cx="10131425" cy="3649133"/>
          </a:xfrm>
        </p:spPr>
        <p:txBody>
          <a:bodyPr anchor="t">
            <a:normAutofit fontScale="70000" lnSpcReduction="20000"/>
          </a:bodyPr>
          <a:lstStyle/>
          <a:p>
            <a:r>
              <a:rPr lang="en-US" sz="1800" u="sng" dirty="0" smtClean="0"/>
              <a:t>Note</a:t>
            </a:r>
            <a:r>
              <a:rPr lang="en-US" sz="1800" dirty="0" smtClean="0"/>
              <a:t>: Authorities’ use of these maritime law enforcement (MLE) are strictly limited to their purpose, must be precisely executed </a:t>
            </a:r>
            <a:r>
              <a:rPr lang="mr-IN" sz="1800" dirty="0" smtClean="0"/>
              <a:t>–</a:t>
            </a:r>
            <a:r>
              <a:rPr lang="en-US" sz="1800" dirty="0" smtClean="0"/>
              <a:t> exactly because they constitute a deviation from the general rule that exclusive jurisdiction is vested in the flag State of  the vessel in question.</a:t>
            </a:r>
          </a:p>
          <a:p>
            <a:r>
              <a:rPr lang="en-US" dirty="0" smtClean="0"/>
              <a:t>1. Flag State consent.</a:t>
            </a:r>
          </a:p>
          <a:p>
            <a:r>
              <a:rPr lang="en-US" sz="1800" dirty="0" smtClean="0"/>
              <a:t>2. Coastal State jurisdiction (</a:t>
            </a:r>
            <a:r>
              <a:rPr lang="en-US" sz="1800" dirty="0" err="1" smtClean="0"/>
              <a:t>i.t.o</a:t>
            </a:r>
            <a:r>
              <a:rPr lang="en-US" sz="1800" dirty="0" smtClean="0"/>
              <a:t>. United </a:t>
            </a:r>
            <a:r>
              <a:rPr lang="en-US" dirty="0" smtClean="0"/>
              <a:t>Nations Convention of the Sea [</a:t>
            </a:r>
            <a:r>
              <a:rPr lang="en-US" sz="1800" dirty="0" smtClean="0"/>
              <a:t>UNCLOS, 1982] derived maritime zones)</a:t>
            </a:r>
          </a:p>
          <a:p>
            <a:r>
              <a:rPr lang="en-US" dirty="0" smtClean="0"/>
              <a:t>3. National </a:t>
            </a:r>
            <a:r>
              <a:rPr lang="en-US" dirty="0" err="1" smtClean="0"/>
              <a:t>self-defence</a:t>
            </a:r>
            <a:endParaRPr lang="en-US" dirty="0" smtClean="0"/>
          </a:p>
          <a:p>
            <a:r>
              <a:rPr lang="en-US" sz="1800" dirty="0" smtClean="0"/>
              <a:t>4. United Nations Security Council (UNSC) Resolutions.</a:t>
            </a:r>
          </a:p>
          <a:p>
            <a:r>
              <a:rPr lang="en-US" dirty="0" smtClean="0"/>
              <a:t>5. Pre-existing approvals based on treaties or agreements</a:t>
            </a:r>
          </a:p>
          <a:p>
            <a:r>
              <a:rPr lang="en-US" sz="1800" dirty="0" smtClean="0"/>
              <a:t>6. The ‘right of visit’ </a:t>
            </a:r>
            <a:r>
              <a:rPr lang="en-US" sz="1800" dirty="0" err="1" smtClean="0"/>
              <a:t>i.t.o</a:t>
            </a:r>
            <a:r>
              <a:rPr lang="en-US" sz="1800" dirty="0" smtClean="0"/>
              <a:t>. UNCLOS Article 110</a:t>
            </a:r>
          </a:p>
          <a:p>
            <a:r>
              <a:rPr lang="en-US" dirty="0" smtClean="0"/>
              <a:t>7. ‘The ship is engaged in piracy’</a:t>
            </a:r>
          </a:p>
          <a:p>
            <a:r>
              <a:rPr lang="en-US" dirty="0" smtClean="0"/>
              <a:t>8. ‘The ship is engaged in the slave trade’</a:t>
            </a:r>
          </a:p>
          <a:p>
            <a:r>
              <a:rPr lang="en-US" dirty="0" smtClean="0"/>
              <a:t>9. ‘The ship is engaged in illegal broadcasting’</a:t>
            </a:r>
          </a:p>
          <a:p>
            <a:r>
              <a:rPr lang="en-US" dirty="0" smtClean="0"/>
              <a:t>10. ‘The ship is without nationality’</a:t>
            </a:r>
          </a:p>
          <a:p>
            <a:r>
              <a:rPr lang="en-US" dirty="0" smtClean="0"/>
              <a:t>11. ‘Thought flying a foreign flag or refusing to show its flag, the ship is </a:t>
            </a:r>
            <a:r>
              <a:rPr lang="mr-IN" dirty="0" smtClean="0"/>
              <a:t>–</a:t>
            </a:r>
            <a:r>
              <a:rPr lang="en-US" dirty="0" smtClean="0"/>
              <a:t> in reality </a:t>
            </a:r>
            <a:r>
              <a:rPr lang="mr-IN" dirty="0" smtClean="0"/>
              <a:t>–</a:t>
            </a:r>
            <a:r>
              <a:rPr lang="en-US" dirty="0" smtClean="0"/>
              <a:t> of the same nationality as the [</a:t>
            </a:r>
            <a:r>
              <a:rPr lang="en-US" dirty="0" err="1" smtClean="0"/>
              <a:t>authorised</a:t>
            </a:r>
            <a:r>
              <a:rPr lang="en-US" dirty="0" smtClean="0"/>
              <a:t>] vessel. </a:t>
            </a:r>
            <a:endParaRPr lang="en-US" sz="1800" dirty="0"/>
          </a:p>
        </p:txBody>
      </p:sp>
    </p:spTree>
    <p:extLst>
      <p:ext uri="{BB962C8B-B14F-4D97-AF65-F5344CB8AC3E}">
        <p14:creationId xmlns:p14="http://schemas.microsoft.com/office/powerpoint/2010/main" val="192283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192" y="474662"/>
            <a:ext cx="7689425" cy="57638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3607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90852067"/>
              </p:ext>
            </p:extLst>
          </p:nvPr>
        </p:nvGraphicFramePr>
        <p:xfrm>
          <a:off x="1606095" y="560345"/>
          <a:ext cx="8115430" cy="5368873"/>
        </p:xfrm>
        <a:graphic>
          <a:graphicData uri="http://schemas.openxmlformats.org/presentationml/2006/ole">
            <mc:AlternateContent xmlns:mc="http://schemas.openxmlformats.org/markup-compatibility/2006">
              <mc:Choice xmlns:v="urn:schemas-microsoft-com:vml" Requires="v">
                <p:oleObj spid="_x0000_s2070" name="Document" r:id="rId3" imgW="5867400" imgH="4356100" progId="Word.Document.12">
                  <p:embed/>
                </p:oleObj>
              </mc:Choice>
              <mc:Fallback>
                <p:oleObj name="Document" r:id="rId3" imgW="5867400" imgH="4356100" progId="Word.Document.12">
                  <p:embed/>
                  <p:pic>
                    <p:nvPicPr>
                      <p:cNvPr id="0" name=""/>
                      <p:cNvPicPr/>
                      <p:nvPr/>
                    </p:nvPicPr>
                    <p:blipFill>
                      <a:blip r:embed="rId4"/>
                      <a:stretch>
                        <a:fillRect/>
                      </a:stretch>
                    </p:blipFill>
                    <p:spPr>
                      <a:xfrm>
                        <a:off x="1606095" y="560345"/>
                        <a:ext cx="8115430" cy="5368873"/>
                      </a:xfrm>
                      <a:prstGeom prst="rect">
                        <a:avLst/>
                      </a:prstGeom>
                    </p:spPr>
                  </p:pic>
                </p:oleObj>
              </mc:Fallback>
            </mc:AlternateContent>
          </a:graphicData>
        </a:graphic>
      </p:graphicFrame>
    </p:spTree>
    <p:extLst>
      <p:ext uri="{BB962C8B-B14F-4D97-AF65-F5344CB8AC3E}">
        <p14:creationId xmlns:p14="http://schemas.microsoft.com/office/powerpoint/2010/main" val="1131150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058983"/>
          </a:xfrm>
        </p:spPr>
        <p:txBody>
          <a:bodyPr anchor="t">
            <a:normAutofit fontScale="90000"/>
          </a:bodyPr>
          <a:lstStyle/>
          <a:p>
            <a:pPr algn="ctr"/>
            <a:r>
              <a:rPr lang="en-US" sz="3200" cap="none" dirty="0" smtClean="0"/>
              <a:t>Attributes of the Sulu Zone: </a:t>
            </a:r>
            <a:br>
              <a:rPr lang="en-US" sz="3200" cap="none" dirty="0" smtClean="0"/>
            </a:br>
            <a:r>
              <a:rPr lang="en-US" sz="3200" cap="none" dirty="0" smtClean="0"/>
              <a:t>Factors that influence VBSS training</a:t>
            </a:r>
            <a:endParaRPr lang="en-US" sz="3200" cap="none" dirty="0"/>
          </a:p>
        </p:txBody>
      </p:sp>
      <p:sp>
        <p:nvSpPr>
          <p:cNvPr id="3" name="Content Placeholder 2"/>
          <p:cNvSpPr>
            <a:spLocks noGrp="1"/>
          </p:cNvSpPr>
          <p:nvPr>
            <p:ph idx="1"/>
          </p:nvPr>
        </p:nvSpPr>
        <p:spPr>
          <a:xfrm>
            <a:off x="685801" y="1668583"/>
            <a:ext cx="10131425" cy="4122617"/>
          </a:xfrm>
        </p:spPr>
        <p:txBody>
          <a:bodyPr anchor="t">
            <a:noAutofit/>
          </a:bodyPr>
          <a:lstStyle/>
          <a:p>
            <a:r>
              <a:rPr lang="en-US" sz="1600" dirty="0" smtClean="0"/>
              <a:t>Sulu Zone three countries: The Indonesia</a:t>
            </a:r>
            <a:r>
              <a:rPr lang="en-US" sz="1600" dirty="0"/>
              <a:t>–Malaysia–Philippines Trilateral Maritime Patrol (</a:t>
            </a:r>
            <a:r>
              <a:rPr lang="en-US" sz="1600" dirty="0" err="1"/>
              <a:t>Indomalphi</a:t>
            </a:r>
            <a:r>
              <a:rPr lang="en-US" sz="1600" dirty="0"/>
              <a:t>) implemented its first joint patrol in June </a:t>
            </a:r>
            <a:r>
              <a:rPr lang="en-US" sz="1600" dirty="0" smtClean="0"/>
              <a:t>2017, almost </a:t>
            </a:r>
            <a:r>
              <a:rPr lang="en-US" sz="1600" dirty="0"/>
              <a:t>a year since signing the trilateral framework in August </a:t>
            </a:r>
            <a:r>
              <a:rPr lang="en-US" sz="1600" dirty="0" smtClean="0"/>
              <a:t>2016</a:t>
            </a:r>
            <a:endParaRPr lang="en-US" sz="1600" dirty="0"/>
          </a:p>
          <a:p>
            <a:r>
              <a:rPr lang="en-US" sz="1600" dirty="0" smtClean="0"/>
              <a:t>Geophysical properties: The Philippines, Indonesia, Malaysia</a:t>
            </a:r>
          </a:p>
          <a:p>
            <a:r>
              <a:rPr lang="en-ZA" sz="1600" dirty="0"/>
              <a:t>A notable summation of the geophysical and human interface by a publication of the United Nations Environment </a:t>
            </a:r>
            <a:r>
              <a:rPr lang="en-ZA" sz="1600" dirty="0" smtClean="0"/>
              <a:t>Programme (UNEP, 2005) </a:t>
            </a:r>
            <a:r>
              <a:rPr lang="en-ZA" sz="1600" dirty="0"/>
              <a:t>accentuates the dynamic hazards and poor prognosis for the </a:t>
            </a:r>
            <a:r>
              <a:rPr lang="en-ZA" sz="1600" dirty="0" smtClean="0"/>
              <a:t>Sulu Zone </a:t>
            </a:r>
            <a:r>
              <a:rPr lang="en-ZA" sz="1600" dirty="0"/>
              <a:t>should immediate and drastic intervention not be initiated or successfully </a:t>
            </a:r>
            <a:r>
              <a:rPr lang="en-ZA" sz="1600" dirty="0" smtClean="0"/>
              <a:t>managed</a:t>
            </a:r>
            <a:endParaRPr lang="en-US" sz="1600" dirty="0"/>
          </a:p>
          <a:p>
            <a:r>
              <a:rPr lang="en-US" sz="1600" dirty="0" smtClean="0"/>
              <a:t>The peoples, historicities, piracy and maritime crime in the </a:t>
            </a:r>
            <a:r>
              <a:rPr lang="en-US" sz="1600" dirty="0"/>
              <a:t>S</a:t>
            </a:r>
            <a:r>
              <a:rPr lang="en-US" sz="1600" dirty="0" smtClean="0"/>
              <a:t>ulu Zone</a:t>
            </a:r>
          </a:p>
          <a:p>
            <a:pPr lvl="1"/>
            <a:r>
              <a:rPr lang="en-US" dirty="0" smtClean="0"/>
              <a:t>Historical antecedents of many types of maritime crime over centuries gone</a:t>
            </a:r>
          </a:p>
          <a:p>
            <a:pPr lvl="1"/>
            <a:r>
              <a:rPr lang="en-ZA" dirty="0"/>
              <a:t>As a generalised rule, much of the Sulu Zone populations show a scant regard for imposed national identity, seeking solace in the recognition of an own cultural, religious identity and historical </a:t>
            </a:r>
            <a:r>
              <a:rPr lang="en-ZA" dirty="0" smtClean="0"/>
              <a:t>lands</a:t>
            </a:r>
            <a:endParaRPr lang="en-ZA" dirty="0"/>
          </a:p>
          <a:p>
            <a:pPr lvl="1"/>
            <a:r>
              <a:rPr lang="en-US" dirty="0"/>
              <a:t>To compound these complex issues, there are connections between maritime crime and terrorism in parts of Southeast Asia, including the Sulu </a:t>
            </a:r>
            <a:r>
              <a:rPr lang="en-US" dirty="0" smtClean="0"/>
              <a:t>Zone</a:t>
            </a:r>
            <a:endParaRPr lang="en-ZA" dirty="0" smtClean="0"/>
          </a:p>
          <a:p>
            <a:r>
              <a:rPr lang="en-US" sz="1600" dirty="0" smtClean="0"/>
              <a:t> </a:t>
            </a:r>
            <a:r>
              <a:rPr lang="en-US" sz="1600" dirty="0"/>
              <a:t>Hence, there are associated and tangible challenges to governments of the Sulu Zone to pro-actively institute systems, doctrine and processes that ensure pro-active oceans governance on one hand, while ensuring the maintenance of human rights and associated cultural and traditional livelihood recognition on the other.</a:t>
            </a:r>
            <a:r>
              <a:rPr lang="en-ZA" sz="1600" dirty="0"/>
              <a:t> </a:t>
            </a:r>
            <a:endParaRPr lang="en-US" sz="1600" dirty="0"/>
          </a:p>
        </p:txBody>
      </p:sp>
    </p:spTree>
    <p:extLst>
      <p:ext uri="{BB962C8B-B14F-4D97-AF65-F5344CB8AC3E}">
        <p14:creationId xmlns:p14="http://schemas.microsoft.com/office/powerpoint/2010/main" val="150322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934462"/>
          </a:xfrm>
        </p:spPr>
        <p:txBody>
          <a:bodyPr anchor="t"/>
          <a:lstStyle/>
          <a:p>
            <a:pPr algn="ctr"/>
            <a:r>
              <a:rPr lang="en-US" cap="none" dirty="0" smtClean="0"/>
              <a:t>Summation: Sulu Zone VBSS training factors</a:t>
            </a:r>
            <a:endParaRPr lang="en-US" cap="none" dirty="0"/>
          </a:p>
        </p:txBody>
      </p:sp>
      <p:sp>
        <p:nvSpPr>
          <p:cNvPr id="3" name="Content Placeholder 2"/>
          <p:cNvSpPr>
            <a:spLocks noGrp="1"/>
          </p:cNvSpPr>
          <p:nvPr>
            <p:ph idx="1"/>
          </p:nvPr>
        </p:nvSpPr>
        <p:spPr/>
        <p:txBody>
          <a:bodyPr anchor="t">
            <a:normAutofit fontScale="92500" lnSpcReduction="20000"/>
          </a:bodyPr>
          <a:lstStyle/>
          <a:p>
            <a:r>
              <a:rPr lang="en-ZA" b="1" dirty="0">
                <a:solidFill>
                  <a:srgbClr val="EBC483"/>
                </a:solidFill>
              </a:rPr>
              <a:t>Clearly, the greater the number of states and other critical stakeholders (including local populations), the greater the complexity of the VBSS training </a:t>
            </a:r>
            <a:r>
              <a:rPr lang="en-ZA" b="1" dirty="0" smtClean="0">
                <a:solidFill>
                  <a:srgbClr val="EBC483"/>
                </a:solidFill>
              </a:rPr>
              <a:t>process. Accordingly, and s</a:t>
            </a:r>
            <a:r>
              <a:rPr lang="en-US" b="1" dirty="0" err="1" smtClean="0">
                <a:solidFill>
                  <a:srgbClr val="EBC483"/>
                </a:solidFill>
              </a:rPr>
              <a:t>temming</a:t>
            </a:r>
            <a:r>
              <a:rPr lang="en-US" b="1" dirty="0" smtClean="0">
                <a:solidFill>
                  <a:srgbClr val="EBC483"/>
                </a:solidFill>
              </a:rPr>
              <a:t> from the Sulu </a:t>
            </a:r>
            <a:r>
              <a:rPr lang="en-US" b="1" dirty="0">
                <a:solidFill>
                  <a:srgbClr val="EBC483"/>
                </a:solidFill>
              </a:rPr>
              <a:t>Zone evaluation, it is recommended that the follow training principles should be integrated into VBSS training</a:t>
            </a:r>
            <a:r>
              <a:rPr lang="en-US" dirty="0" smtClean="0"/>
              <a:t>:</a:t>
            </a:r>
            <a:endParaRPr lang="en-ZA" dirty="0" smtClean="0"/>
          </a:p>
          <a:p>
            <a:r>
              <a:rPr lang="en-ZA" dirty="0" smtClean="0"/>
              <a:t>1. </a:t>
            </a:r>
            <a:r>
              <a:rPr lang="en-US" u="sng" dirty="0"/>
              <a:t>G</a:t>
            </a:r>
            <a:r>
              <a:rPr lang="en-US" u="sng" dirty="0" smtClean="0"/>
              <a:t>iven </a:t>
            </a:r>
            <a:r>
              <a:rPr lang="en-US" u="sng" dirty="0"/>
              <a:t>the fact that the area comprises almost 22,000 islands</a:t>
            </a:r>
            <a:r>
              <a:rPr lang="en-ZA" dirty="0"/>
              <a:t> </a:t>
            </a:r>
            <a:r>
              <a:rPr lang="en-ZA" dirty="0" smtClean="0"/>
              <a:t>- </a:t>
            </a:r>
            <a:r>
              <a:rPr lang="en-US" dirty="0"/>
              <a:t>facilitates maritime crime, makes maritime crime routes unpredictable; immensely complex, and makes VBSS operations planning and execution a continuous challenge in terms of prevention and efficacy. In addition, this makes for porosity of (maritime) borders, so that inter-government cooperation in terms of ‘transgressions’ by other countries that may be perceived as intrusion into sovereign </a:t>
            </a:r>
            <a:r>
              <a:rPr lang="en-US" dirty="0" smtClean="0"/>
              <a:t>areas. INDOMALPHI-type cooperation is required</a:t>
            </a:r>
          </a:p>
          <a:p>
            <a:r>
              <a:rPr lang="en-US" dirty="0" smtClean="0"/>
              <a:t>2. </a:t>
            </a:r>
            <a:r>
              <a:rPr lang="en-US" u="sng" dirty="0"/>
              <a:t>To dramatically underscore the issue of the undersea earthquakes, tsunamis, typhoons and tropical storms in the region</a:t>
            </a:r>
            <a:r>
              <a:rPr lang="en-US" dirty="0"/>
              <a:t> – at the time </a:t>
            </a:r>
            <a:r>
              <a:rPr lang="en-US" dirty="0" smtClean="0"/>
              <a:t>of writing, more </a:t>
            </a:r>
            <a:r>
              <a:rPr lang="en-US" dirty="0"/>
              <a:t>than 1,000 people have been killed in a powerful earthquake and resultant tsunami that struck the </a:t>
            </a:r>
            <a:r>
              <a:rPr lang="en-ZA" dirty="0"/>
              <a:t>Indonesian island of </a:t>
            </a:r>
            <a:r>
              <a:rPr lang="en-ZA" dirty="0" smtClean="0"/>
              <a:t>Sulawesi. </a:t>
            </a:r>
            <a:r>
              <a:rPr lang="en-ZA" dirty="0"/>
              <a:t>These types of dynamics need to be continuously factored into VBSS planning and execution, taking into account that VBSS missions may summarily be changed to become search and rescue or humanitarian </a:t>
            </a:r>
            <a:r>
              <a:rPr lang="en-ZA" dirty="0" smtClean="0"/>
              <a:t>operations, or indeed may  - temporarily </a:t>
            </a:r>
            <a:r>
              <a:rPr lang="mr-IN" dirty="0" smtClean="0"/>
              <a:t>–</a:t>
            </a:r>
            <a:r>
              <a:rPr lang="en-ZA" dirty="0" smtClean="0"/>
              <a:t> become unsafe areas for maritime forces</a:t>
            </a:r>
          </a:p>
          <a:p>
            <a:endParaRPr lang="en-ZA" dirty="0" smtClean="0"/>
          </a:p>
          <a:p>
            <a:endParaRPr lang="en-US" dirty="0" smtClean="0"/>
          </a:p>
          <a:p>
            <a:endParaRPr lang="en-ZA" dirty="0"/>
          </a:p>
          <a:p>
            <a:endParaRPr lang="en-US" dirty="0"/>
          </a:p>
        </p:txBody>
      </p:sp>
    </p:spTree>
    <p:extLst>
      <p:ext uri="{BB962C8B-B14F-4D97-AF65-F5344CB8AC3E}">
        <p14:creationId xmlns:p14="http://schemas.microsoft.com/office/powerpoint/2010/main" val="11642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631228"/>
            <a:ext cx="10131425" cy="4409015"/>
          </a:xfrm>
        </p:spPr>
        <p:txBody>
          <a:bodyPr>
            <a:noAutofit/>
          </a:bodyPr>
          <a:lstStyle/>
          <a:p>
            <a:pPr marL="0" indent="0">
              <a:buNone/>
            </a:pPr>
            <a:r>
              <a:rPr lang="en-US" sz="1400" u="sng" dirty="0"/>
              <a:t>Thirdly, it would appear that the majority of the coastal populations in the Sulu Zone possess the following attributes</a:t>
            </a:r>
            <a:r>
              <a:rPr lang="en-US" sz="1400" dirty="0"/>
              <a:t>: They tend </a:t>
            </a:r>
            <a:r>
              <a:rPr lang="en-US" sz="1400" dirty="0" smtClean="0"/>
              <a:t>to</a:t>
            </a:r>
            <a:r>
              <a:rPr lang="en-US" sz="1400" dirty="0"/>
              <a:t> </a:t>
            </a:r>
            <a:endParaRPr lang="en-ZA" sz="1400" dirty="0"/>
          </a:p>
          <a:p>
            <a:r>
              <a:rPr lang="en-US" sz="1400" dirty="0"/>
              <a:t>be </a:t>
            </a:r>
            <a:r>
              <a:rPr lang="en-US" sz="1400" dirty="0" smtClean="0"/>
              <a:t>indigent, have </a:t>
            </a:r>
            <a:r>
              <a:rPr lang="en-US" sz="1400" dirty="0"/>
              <a:t>daily struggles to maintain an economic grip on life</a:t>
            </a:r>
            <a:r>
              <a:rPr lang="en-US" sz="1400" dirty="0" smtClean="0"/>
              <a:t>, experience </a:t>
            </a:r>
            <a:r>
              <a:rPr lang="en-US" sz="1400" dirty="0"/>
              <a:t>their seaborne livelihood as being under constant threat and </a:t>
            </a:r>
            <a:r>
              <a:rPr lang="en-US" sz="1400" dirty="0" smtClean="0"/>
              <a:t>diminishing, accordingly </a:t>
            </a:r>
            <a:r>
              <a:rPr lang="en-US" sz="1400" dirty="0"/>
              <a:t>become economic migrants in search of better </a:t>
            </a:r>
            <a:r>
              <a:rPr lang="en-US" sz="1400" dirty="0" smtClean="0"/>
              <a:t>prospects, seemingly </a:t>
            </a:r>
            <a:r>
              <a:rPr lang="en-US" sz="1400" dirty="0"/>
              <a:t>experience very little service delivery from governments</a:t>
            </a:r>
            <a:r>
              <a:rPr lang="en-US" sz="1400" dirty="0" smtClean="0"/>
              <a:t>,</a:t>
            </a:r>
            <a:r>
              <a:rPr lang="en-ZA" sz="1400" dirty="0" smtClean="0"/>
              <a:t> </a:t>
            </a:r>
            <a:r>
              <a:rPr lang="en-US" sz="1400" dirty="0" smtClean="0"/>
              <a:t>accordingly </a:t>
            </a:r>
            <a:r>
              <a:rPr lang="en-US" sz="1400" dirty="0"/>
              <a:t>have little affinity for officialdom, </a:t>
            </a:r>
            <a:r>
              <a:rPr lang="en-US" sz="1400" dirty="0" smtClean="0"/>
              <a:t>likely </a:t>
            </a:r>
            <a:r>
              <a:rPr lang="en-US" sz="1400" dirty="0"/>
              <a:t>identify and have affinity with groups that undermine government efforts (fifth columnists), </a:t>
            </a:r>
            <a:r>
              <a:rPr lang="en-US" sz="1400" dirty="0" smtClean="0"/>
              <a:t>comprise </a:t>
            </a:r>
            <a:r>
              <a:rPr lang="en-US" sz="1400" dirty="0"/>
              <a:t>a vast number that are undocumented (that means few have national identification, even less have registered for passports), making their official movements an unknown factor</a:t>
            </a:r>
            <a:r>
              <a:rPr lang="en-US" sz="1400" dirty="0" smtClean="0"/>
              <a:t>; most </a:t>
            </a:r>
            <a:r>
              <a:rPr lang="en-US" sz="1400" dirty="0"/>
              <a:t>probably regard government actions as intrusive (into their set and traditional </a:t>
            </a:r>
            <a:r>
              <a:rPr lang="en-US" sz="1600" dirty="0"/>
              <a:t>ways</a:t>
            </a:r>
            <a:r>
              <a:rPr lang="en-US" sz="1400" dirty="0"/>
              <a:t> of life) at the least. </a:t>
            </a:r>
            <a:endParaRPr lang="en-ZA" sz="1400" dirty="0"/>
          </a:p>
          <a:p>
            <a:r>
              <a:rPr lang="en-US" sz="1400" dirty="0"/>
              <a:t>Hence, a VBSS doctrine that does not include this knowledge to the planners and executors of VBSS would achieve opposite ends of the aim of achieving of oceans and seas pro-active governance; and would alienate and set the local population into oppositional ends, making VBSS doctrine redundant and self-defeating. In so far as this is feasible (event though it would extend implementation time-scales), the local population needs to be drawn into VBSS processes to ensure long-term inclusivity; so that the populace becomes an enduring part of the solution and does not contribute to the state of maritime insecurity and lawlessness that prevails.  </a:t>
            </a:r>
            <a:endParaRPr lang="en-ZA" sz="1400" dirty="0"/>
          </a:p>
          <a:p>
            <a:r>
              <a:rPr lang="en-US" sz="1400" dirty="0"/>
              <a:t>Accordingly, this consultant highly recommends that a significant degree of </a:t>
            </a:r>
            <a:r>
              <a:rPr lang="en-US" sz="1400" dirty="0" err="1"/>
              <a:t>sensitisation</a:t>
            </a:r>
            <a:r>
              <a:rPr lang="en-US" sz="1400" dirty="0"/>
              <a:t> – directed towards heightened empathy with the condition of the local population – would need to be included in the training for Sulu Zone VBSS crews and their superiors. “Peace cannot be kept by force; it can only be achieved by understanding” – Albert Einstein. However, this training should be balanced by the fact that conditions – poverty, religious extremism, economic disenchantment, cultural priorities/lifestyles that are at variance with government priorities; and others – have driven a powerful minority into terrorism and maritime criminality; a risky situation that demands constant vigilance of the highest order in the Sulu Zone. Thus, the situation with respect to the local population makes it fraught with risk.</a:t>
            </a:r>
            <a:r>
              <a:rPr lang="en-ZA" sz="1400" dirty="0"/>
              <a:t> </a:t>
            </a:r>
            <a:endParaRPr lang="en-US" sz="1400" dirty="0"/>
          </a:p>
        </p:txBody>
      </p:sp>
      <p:sp>
        <p:nvSpPr>
          <p:cNvPr id="4" name="Title 1"/>
          <p:cNvSpPr>
            <a:spLocks noGrp="1"/>
          </p:cNvSpPr>
          <p:nvPr>
            <p:ph type="title"/>
          </p:nvPr>
        </p:nvSpPr>
        <p:spPr>
          <a:xfrm>
            <a:off x="685801" y="609601"/>
            <a:ext cx="10131425" cy="772584"/>
          </a:xfrm>
        </p:spPr>
        <p:txBody>
          <a:bodyPr anchor="t"/>
          <a:lstStyle/>
          <a:p>
            <a:pPr algn="ctr"/>
            <a:r>
              <a:rPr lang="en-US" cap="none" dirty="0" smtClean="0"/>
              <a:t>Summation: Sulu Zone VBSS training factors</a:t>
            </a:r>
            <a:endParaRPr lang="en-US" cap="none" dirty="0"/>
          </a:p>
        </p:txBody>
      </p:sp>
    </p:spTree>
    <p:extLst>
      <p:ext uri="{BB962C8B-B14F-4D97-AF65-F5344CB8AC3E}">
        <p14:creationId xmlns:p14="http://schemas.microsoft.com/office/powerpoint/2010/main" val="206484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693791"/>
            <a:ext cx="10131425" cy="4133797"/>
          </a:xfrm>
        </p:spPr>
        <p:txBody>
          <a:bodyPr anchor="t">
            <a:normAutofit fontScale="85000" lnSpcReduction="20000"/>
          </a:bodyPr>
          <a:lstStyle/>
          <a:p>
            <a:r>
              <a:rPr lang="en-ZA" u="sng" dirty="0"/>
              <a:t>Fourthly, inferred from the above assessment is the </a:t>
            </a:r>
            <a:r>
              <a:rPr lang="en-ZA" u="sng" dirty="0" smtClean="0"/>
              <a:t>issue of language </a:t>
            </a:r>
            <a:r>
              <a:rPr lang="en-ZA" u="sng" dirty="0"/>
              <a:t>of instruction</a:t>
            </a:r>
            <a:r>
              <a:rPr lang="en-ZA" dirty="0"/>
              <a:t>. </a:t>
            </a:r>
            <a:endParaRPr lang="en-ZA" dirty="0" smtClean="0"/>
          </a:p>
          <a:p>
            <a:r>
              <a:rPr lang="en-ZA" u="sng" dirty="0" smtClean="0"/>
              <a:t>Finally </a:t>
            </a:r>
            <a:r>
              <a:rPr lang="mr-IN" u="sng" dirty="0" smtClean="0"/>
              <a:t>–</a:t>
            </a:r>
            <a:r>
              <a:rPr lang="en-ZA" u="sng" dirty="0" smtClean="0"/>
              <a:t> though not strictly within consultancy brief  - it </a:t>
            </a:r>
            <a:r>
              <a:rPr lang="en-ZA" u="sng" dirty="0"/>
              <a:t>is important for the success of any VBSS planning and execution (and long-term Sulu Zone oceans and seas governance) that the command and control aspects be alluded to</a:t>
            </a:r>
            <a:r>
              <a:rPr lang="en-ZA" dirty="0"/>
              <a:t>. </a:t>
            </a:r>
            <a:r>
              <a:rPr lang="en-ZA" dirty="0" smtClean="0"/>
              <a:t>Following principles supported:</a:t>
            </a:r>
            <a:endParaRPr lang="en-US" dirty="0" smtClean="0"/>
          </a:p>
          <a:p>
            <a:pPr lvl="1"/>
            <a:r>
              <a:rPr lang="en-ZA" dirty="0"/>
              <a:t>The three governments can follow the successes obtained in the Straits of Malacca (</a:t>
            </a:r>
            <a:r>
              <a:rPr lang="en-ZA" dirty="0" smtClean="0"/>
              <a:t> ReCAAP and within ASEAN)</a:t>
            </a:r>
            <a:r>
              <a:rPr lang="en-ZA" dirty="0"/>
              <a:t>, together with the United Nations-authorised Task Forces (since 2008) </a:t>
            </a:r>
            <a:r>
              <a:rPr lang="en-ZA" dirty="0" smtClean="0"/>
              <a:t>and interventions (Sri Lanka, Seychelles) to </a:t>
            </a:r>
            <a:r>
              <a:rPr lang="en-ZA" dirty="0"/>
              <a:t>combat </a:t>
            </a:r>
            <a:r>
              <a:rPr lang="en-ZA" dirty="0" smtClean="0"/>
              <a:t>maritime crime</a:t>
            </a:r>
          </a:p>
          <a:p>
            <a:pPr lvl="1"/>
            <a:r>
              <a:rPr lang="en-ZA" dirty="0"/>
              <a:t>A composite inter-government maritime law and order coordination centre – a formalisation of the INDOMALPHI arrangement, informally also known as the ‘Sulu and Celebes Seas Contact Group – in the Sulu Zone should be established sooner rather than later</a:t>
            </a:r>
            <a:r>
              <a:rPr lang="en-ZA" dirty="0" smtClean="0"/>
              <a:t>.</a:t>
            </a:r>
            <a:r>
              <a:rPr lang="en-ZA" dirty="0"/>
              <a:t> A common operational area needs to be defined and </a:t>
            </a:r>
            <a:r>
              <a:rPr lang="en-ZA" dirty="0" smtClean="0"/>
              <a:t>developed, command and control established. </a:t>
            </a:r>
            <a:r>
              <a:rPr lang="en-ZA" dirty="0"/>
              <a:t>There appears to be much goodwill among the three nations in </a:t>
            </a:r>
            <a:r>
              <a:rPr lang="en-ZA" dirty="0" smtClean="0"/>
              <a:t>question</a:t>
            </a:r>
          </a:p>
          <a:p>
            <a:pPr lvl="1"/>
            <a:r>
              <a:rPr lang="en-ZA" dirty="0"/>
              <a:t>Critically, resources need to be allocated (and continually budgeted for) to obtain (and upgrade/replace as required) state-of-the-art radar and information communications technology (ICT) that are fully integrated and compatible between the nations in question so that information-sharing occurs in real-time, where the example of ReCAAP can serve as a role </a:t>
            </a:r>
            <a:r>
              <a:rPr lang="en-ZA" dirty="0" smtClean="0"/>
              <a:t>model.</a:t>
            </a:r>
          </a:p>
          <a:p>
            <a:pPr lvl="1"/>
            <a:r>
              <a:rPr lang="en-ZA" dirty="0" smtClean="0"/>
              <a:t>In terms of training, simulation  and modelling facilities: The  UK’s Royal Navy and Royal Marines have excellent ‘ship  in  a box’ facillities at HMS DEFENDER, NATO has an optimised NMIOTC system in Souda Bay, Greek island of Crete; the USCG also has good facilities in Bahrain. These will be worthwhile places for the INDOMARPHIL maritime authorities to visit</a:t>
            </a:r>
          </a:p>
          <a:p>
            <a:r>
              <a:rPr lang="en-ZA" dirty="0"/>
              <a:t>it is submitted that these observations are valid and critical elements that ought to be fully incorporated into VBSS curricula designed for the Sulu Zone. </a:t>
            </a:r>
            <a:endParaRPr lang="en-ZA" dirty="0" smtClean="0"/>
          </a:p>
          <a:p>
            <a:pPr lvl="1"/>
            <a:endParaRPr lang="en-ZA" dirty="0" smtClean="0"/>
          </a:p>
          <a:p>
            <a:pPr lvl="1"/>
            <a:endParaRPr lang="en-ZA" dirty="0" smtClean="0"/>
          </a:p>
          <a:p>
            <a:pPr lvl="1"/>
            <a:endParaRPr lang="en-US" dirty="0"/>
          </a:p>
          <a:p>
            <a:endParaRPr lang="en-ZA" dirty="0" smtClean="0"/>
          </a:p>
        </p:txBody>
      </p:sp>
      <p:sp>
        <p:nvSpPr>
          <p:cNvPr id="4" name="Title 1"/>
          <p:cNvSpPr>
            <a:spLocks noGrp="1"/>
          </p:cNvSpPr>
          <p:nvPr>
            <p:ph type="title"/>
          </p:nvPr>
        </p:nvSpPr>
        <p:spPr/>
        <p:txBody>
          <a:bodyPr anchor="t"/>
          <a:lstStyle/>
          <a:p>
            <a:pPr algn="ctr"/>
            <a:r>
              <a:rPr lang="en-US" cap="none" dirty="0" smtClean="0"/>
              <a:t>Summation: Sulu Zone VBSS training factors</a:t>
            </a:r>
            <a:endParaRPr lang="en-US" cap="none" dirty="0"/>
          </a:p>
        </p:txBody>
      </p:sp>
    </p:spTree>
    <p:extLst>
      <p:ext uri="{BB962C8B-B14F-4D97-AF65-F5344CB8AC3E}">
        <p14:creationId xmlns:p14="http://schemas.microsoft.com/office/powerpoint/2010/main" val="281102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F689-6209-4D40-927E-4FC15388A49D}"/>
              </a:ext>
            </a:extLst>
          </p:cNvPr>
          <p:cNvSpPr>
            <a:spLocks noGrp="1"/>
          </p:cNvSpPr>
          <p:nvPr>
            <p:ph type="title"/>
          </p:nvPr>
        </p:nvSpPr>
        <p:spPr/>
        <p:txBody>
          <a:bodyPr/>
          <a:lstStyle/>
          <a:p>
            <a:pPr algn="ctr"/>
            <a:r>
              <a:rPr lang="mr-IN" cap="none" dirty="0" smtClean="0"/>
              <a:t>…</a:t>
            </a:r>
            <a:r>
              <a:rPr lang="en-GB" cap="none" dirty="0"/>
              <a:t> </a:t>
            </a:r>
            <a:r>
              <a:rPr lang="en-GB" cap="none" dirty="0" smtClean="0"/>
              <a:t>and, lastly, read this book!</a:t>
            </a:r>
            <a:endParaRPr lang="en-US" cap="none" dirty="0"/>
          </a:p>
        </p:txBody>
      </p:sp>
      <p:pic>
        <p:nvPicPr>
          <p:cNvPr id="1026" name="Picture 2" descr="Image result for The Pacific by Simon Winchester">
            <a:extLst>
              <a:ext uri="{FF2B5EF4-FFF2-40B4-BE49-F238E27FC236}">
                <a16:creationId xmlns:a16="http://schemas.microsoft.com/office/drawing/2014/main" id="{0A6F17E9-0ADF-9C44-A368-0090E5272A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2323" y="1638437"/>
            <a:ext cx="3050334" cy="47383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23257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280B-8723-1648-99B7-48D2A4A743B3}"/>
              </a:ext>
            </a:extLst>
          </p:cNvPr>
          <p:cNvSpPr>
            <a:spLocks noGrp="1"/>
          </p:cNvSpPr>
          <p:nvPr>
            <p:ph type="title"/>
          </p:nvPr>
        </p:nvSpPr>
        <p:spPr/>
        <p:txBody>
          <a:bodyPr>
            <a:normAutofit/>
          </a:bodyPr>
          <a:lstStyle/>
          <a:p>
            <a:pPr algn="ctr"/>
            <a:r>
              <a:rPr lang="en-US" sz="4000" b="1" cap="none" dirty="0"/>
              <a:t>VBSS Curricula Development </a:t>
            </a:r>
            <a:br>
              <a:rPr lang="en-US" sz="4000" b="1" cap="none" dirty="0"/>
            </a:br>
            <a:r>
              <a:rPr lang="en-US" sz="4000" b="1" cap="none" dirty="0"/>
              <a:t>for the Sulu Zone - Agenda</a:t>
            </a:r>
          </a:p>
        </p:txBody>
      </p:sp>
      <p:sp>
        <p:nvSpPr>
          <p:cNvPr id="5" name="Content Placeholder 4">
            <a:extLst>
              <a:ext uri="{FF2B5EF4-FFF2-40B4-BE49-F238E27FC236}">
                <a16:creationId xmlns:a16="http://schemas.microsoft.com/office/drawing/2014/main" id="{76374DE1-0D5F-7047-935D-FC11582B860E}"/>
              </a:ext>
            </a:extLst>
          </p:cNvPr>
          <p:cNvSpPr>
            <a:spLocks noGrp="1"/>
          </p:cNvSpPr>
          <p:nvPr>
            <p:ph idx="1"/>
          </p:nvPr>
        </p:nvSpPr>
        <p:spPr/>
        <p:txBody>
          <a:bodyPr anchor="t">
            <a:normAutofit fontScale="85000" lnSpcReduction="20000"/>
          </a:bodyPr>
          <a:lstStyle/>
          <a:p>
            <a:pPr marL="0" indent="0">
              <a:buNone/>
            </a:pPr>
            <a:r>
              <a:rPr lang="en-US" sz="2000" dirty="0" smtClean="0"/>
              <a:t>Aim</a:t>
            </a:r>
          </a:p>
          <a:p>
            <a:pPr marL="0" indent="0">
              <a:buNone/>
            </a:pPr>
            <a:r>
              <a:rPr lang="en-US" sz="2000" dirty="0"/>
              <a:t>Framework of the VBSS </a:t>
            </a:r>
            <a:r>
              <a:rPr lang="en-US" sz="2000" dirty="0" smtClean="0"/>
              <a:t>consultancy</a:t>
            </a:r>
            <a:endParaRPr lang="en-US" sz="2000" dirty="0"/>
          </a:p>
          <a:p>
            <a:pPr marL="0" indent="0">
              <a:buNone/>
            </a:pPr>
            <a:r>
              <a:rPr lang="en-US" sz="2000" dirty="0"/>
              <a:t>What is VBSS?</a:t>
            </a:r>
          </a:p>
          <a:p>
            <a:pPr marL="0" indent="0">
              <a:buNone/>
            </a:pPr>
            <a:r>
              <a:rPr lang="en-US" sz="2000" dirty="0"/>
              <a:t>VBSS </a:t>
            </a:r>
            <a:r>
              <a:rPr lang="en-US" sz="2000" dirty="0" err="1"/>
              <a:t>contextualised</a:t>
            </a:r>
            <a:r>
              <a:rPr lang="en-US" sz="2000" dirty="0"/>
              <a:t> – From National/Regional Interests to its dynamics as part of maritime doctrine</a:t>
            </a:r>
          </a:p>
          <a:p>
            <a:pPr marL="0" indent="0">
              <a:buNone/>
            </a:pPr>
            <a:r>
              <a:rPr lang="en-US" sz="2000" dirty="0"/>
              <a:t>Legal bases for VBSS interventions</a:t>
            </a:r>
          </a:p>
          <a:p>
            <a:pPr marL="0" indent="0">
              <a:buNone/>
            </a:pPr>
            <a:r>
              <a:rPr lang="en-US" sz="2000" dirty="0" smtClean="0"/>
              <a:t>Maritime Interdiction Operations (MIO) decision tree. Types </a:t>
            </a:r>
            <a:r>
              <a:rPr lang="en-US" sz="2000" dirty="0"/>
              <a:t>and phases of VBSS missions</a:t>
            </a:r>
          </a:p>
          <a:p>
            <a:pPr marL="0" indent="0">
              <a:buNone/>
            </a:pPr>
            <a:r>
              <a:rPr lang="en-US" sz="2000" dirty="0" smtClean="0"/>
              <a:t>Unique </a:t>
            </a:r>
            <a:r>
              <a:rPr lang="en-US" sz="2000" dirty="0"/>
              <a:t>elements of the Sulu Zone</a:t>
            </a:r>
          </a:p>
          <a:p>
            <a:pPr marL="0" indent="0">
              <a:buNone/>
            </a:pPr>
            <a:r>
              <a:rPr lang="en-US" sz="2000" dirty="0"/>
              <a:t>Its impact on VBSS curricula development</a:t>
            </a:r>
          </a:p>
          <a:p>
            <a:pPr marL="0" indent="0">
              <a:buNone/>
            </a:pPr>
            <a:r>
              <a:rPr lang="en-US" sz="2000" dirty="0"/>
              <a:t>Recommendations</a:t>
            </a:r>
          </a:p>
          <a:p>
            <a:pPr marL="0" indent="0">
              <a:buNone/>
            </a:pPr>
            <a:r>
              <a:rPr lang="en-US" sz="2000" dirty="0"/>
              <a:t>Conclusions</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45491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BF5D-E659-9E43-8BED-267120750989}"/>
              </a:ext>
            </a:extLst>
          </p:cNvPr>
          <p:cNvSpPr>
            <a:spLocks noGrp="1"/>
          </p:cNvSpPr>
          <p:nvPr>
            <p:ph type="title"/>
          </p:nvPr>
        </p:nvSpPr>
        <p:spPr/>
        <p:txBody>
          <a:bodyPr>
            <a:normAutofit/>
          </a:bodyPr>
          <a:lstStyle/>
          <a:p>
            <a:r>
              <a:rPr lang="en-US" sz="4400" b="1" dirty="0"/>
              <a:t>Aim</a:t>
            </a:r>
          </a:p>
        </p:txBody>
      </p:sp>
      <p:sp>
        <p:nvSpPr>
          <p:cNvPr id="3" name="Content Placeholder 2">
            <a:extLst>
              <a:ext uri="{FF2B5EF4-FFF2-40B4-BE49-F238E27FC236}">
                <a16:creationId xmlns:a16="http://schemas.microsoft.com/office/drawing/2014/main" id="{CC820492-A910-D841-A34A-4904FAF1C05D}"/>
              </a:ext>
            </a:extLst>
          </p:cNvPr>
          <p:cNvSpPr>
            <a:spLocks noGrp="1"/>
          </p:cNvSpPr>
          <p:nvPr>
            <p:ph idx="1"/>
          </p:nvPr>
        </p:nvSpPr>
        <p:spPr/>
        <p:txBody>
          <a:bodyPr anchor="t">
            <a:normAutofit lnSpcReduction="10000"/>
          </a:bodyPr>
          <a:lstStyle/>
          <a:p>
            <a:pPr algn="just"/>
            <a:r>
              <a:rPr lang="en-US" sz="2800" dirty="0"/>
              <a:t>This presentation has a twofold </a:t>
            </a:r>
            <a:r>
              <a:rPr lang="en-US" sz="2800" dirty="0" smtClean="0"/>
              <a:t>aim</a:t>
            </a:r>
          </a:p>
          <a:p>
            <a:pPr algn="just"/>
            <a:r>
              <a:rPr lang="en-US" sz="2400" dirty="0" smtClean="0"/>
              <a:t>Firstly</a:t>
            </a:r>
            <a:r>
              <a:rPr lang="en-US" sz="2400" dirty="0"/>
              <a:t>, to give a generalised background to VBSS, how it fits into regional/national maritime security endeavours that attempt to achieve greater positive oceans governance; and what issues are required to plan, execute, and – when required – prosecute </a:t>
            </a:r>
            <a:r>
              <a:rPr lang="en-US" sz="2400" dirty="0" smtClean="0"/>
              <a:t>offenders</a:t>
            </a:r>
          </a:p>
          <a:p>
            <a:pPr algn="just"/>
            <a:r>
              <a:rPr lang="en-US" sz="2400" dirty="0" smtClean="0"/>
              <a:t>Then</a:t>
            </a:r>
            <a:r>
              <a:rPr lang="en-US" sz="2400" dirty="0"/>
              <a:t>, with conference participants’ assistance, determine what issues would make VBSS training for the Sulu Zone different, even unique – to the extent that much more focused VBSS curricula are adapted and more focused on the region</a:t>
            </a:r>
          </a:p>
        </p:txBody>
      </p:sp>
      <p:pic>
        <p:nvPicPr>
          <p:cNvPr id="1028" name="Picture 4" descr="Image result for aim image">
            <a:extLst>
              <a:ext uri="{FF2B5EF4-FFF2-40B4-BE49-F238E27FC236}">
                <a16:creationId xmlns:a16="http://schemas.microsoft.com/office/drawing/2014/main" id="{D60D67E1-8D15-D848-AC75-4A354B5D5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173" y="1118680"/>
            <a:ext cx="1745694" cy="13979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8373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dirty="0" smtClean="0"/>
              <a:t>Framework for consultancy</a:t>
            </a:r>
            <a:endParaRPr lang="en-US" sz="4000" b="1" cap="none" dirty="0"/>
          </a:p>
        </p:txBody>
      </p:sp>
      <p:sp>
        <p:nvSpPr>
          <p:cNvPr id="3" name="Content Placeholder 2"/>
          <p:cNvSpPr>
            <a:spLocks noGrp="1"/>
          </p:cNvSpPr>
          <p:nvPr>
            <p:ph idx="1"/>
          </p:nvPr>
        </p:nvSpPr>
        <p:spPr>
          <a:xfrm>
            <a:off x="685802" y="2142067"/>
            <a:ext cx="6224140" cy="3649133"/>
          </a:xfrm>
        </p:spPr>
        <p:txBody>
          <a:bodyPr anchor="t"/>
          <a:lstStyle/>
          <a:p>
            <a:r>
              <a:rPr lang="en-US" dirty="0" smtClean="0"/>
              <a:t>Appointed via GMCP to develop a curriculum for VBSS training</a:t>
            </a:r>
          </a:p>
          <a:p>
            <a:r>
              <a:rPr lang="en-US" dirty="0" smtClean="0"/>
              <a:t>Need to determine and factor in the unique requirements of the Sulu Zone (i.e. the Sulu and Celebes [or Sulawesi] Seas)</a:t>
            </a:r>
          </a:p>
          <a:p>
            <a:r>
              <a:rPr lang="en-US" dirty="0" smtClean="0"/>
              <a:t>Appointed for 4 months (Aug to Nov 2018), 10 working days/month</a:t>
            </a:r>
          </a:p>
          <a:p>
            <a:r>
              <a:rPr lang="en-US" dirty="0" smtClean="0"/>
              <a:t>Work from home, travel as required</a:t>
            </a:r>
          </a:p>
          <a:p>
            <a:r>
              <a:rPr lang="en-US" dirty="0" smtClean="0"/>
              <a:t>Need to develop a further, specialised curriculum for the Boarding Officer (BO), in BO’s role as a maritime crime investigator, collecting and preparing cases for prosecution has become a requirement </a:t>
            </a:r>
            <a:endParaRPr lang="en-US" dirty="0"/>
          </a:p>
        </p:txBody>
      </p:sp>
      <p:pic>
        <p:nvPicPr>
          <p:cNvPr id="4" name="Picture 3"/>
          <p:cNvPicPr>
            <a:picLocks noChangeAspect="1"/>
          </p:cNvPicPr>
          <p:nvPr/>
        </p:nvPicPr>
        <p:blipFill>
          <a:blip r:embed="rId2"/>
          <a:stretch>
            <a:fillRect/>
          </a:stretch>
        </p:blipFill>
        <p:spPr>
          <a:xfrm>
            <a:off x="7291569" y="485632"/>
            <a:ext cx="4689768" cy="5662597"/>
          </a:xfrm>
          <a:prstGeom prst="rect">
            <a:avLst/>
          </a:prstGeom>
        </p:spPr>
      </p:pic>
    </p:spTree>
    <p:extLst>
      <p:ext uri="{BB962C8B-B14F-4D97-AF65-F5344CB8AC3E}">
        <p14:creationId xmlns:p14="http://schemas.microsoft.com/office/powerpoint/2010/main" val="337558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E5F5-84D2-2346-B447-5E5E1739C9F9}"/>
              </a:ext>
            </a:extLst>
          </p:cNvPr>
          <p:cNvSpPr>
            <a:spLocks noGrp="1"/>
          </p:cNvSpPr>
          <p:nvPr>
            <p:ph type="title"/>
          </p:nvPr>
        </p:nvSpPr>
        <p:spPr/>
        <p:txBody>
          <a:bodyPr/>
          <a:lstStyle/>
          <a:p>
            <a:r>
              <a:rPr lang="en-US" cap="none" dirty="0"/>
              <a:t>Briefly – what is VBSS?</a:t>
            </a:r>
          </a:p>
        </p:txBody>
      </p:sp>
      <p:sp>
        <p:nvSpPr>
          <p:cNvPr id="3" name="Content Placeholder 2">
            <a:extLst>
              <a:ext uri="{FF2B5EF4-FFF2-40B4-BE49-F238E27FC236}">
                <a16:creationId xmlns:a16="http://schemas.microsoft.com/office/drawing/2014/main" id="{27B40DC3-3A2F-B24E-935B-DB4CDE886334}"/>
              </a:ext>
            </a:extLst>
          </p:cNvPr>
          <p:cNvSpPr>
            <a:spLocks noGrp="1"/>
          </p:cNvSpPr>
          <p:nvPr>
            <p:ph idx="1"/>
          </p:nvPr>
        </p:nvSpPr>
        <p:spPr>
          <a:xfrm>
            <a:off x="685801" y="2142067"/>
            <a:ext cx="6697493" cy="3649133"/>
          </a:xfrm>
        </p:spPr>
        <p:txBody>
          <a:bodyPr anchor="ctr">
            <a:normAutofit fontScale="92500" lnSpcReduction="20000"/>
          </a:bodyPr>
          <a:lstStyle/>
          <a:p>
            <a:pPr algn="just"/>
            <a:r>
              <a:rPr lang="en-ZA" sz="2400" dirty="0"/>
              <a:t>Visit, Board, Search and Seizure (VBSS) is the term used by military and law enforcement agencies for maritime boarding actions and tactics. VBSS teams are mandated (through a range of legal mechanisms) to board contact-of-interest </a:t>
            </a:r>
            <a:r>
              <a:rPr lang="en-ZA" sz="2400" dirty="0" smtClean="0"/>
              <a:t>[COI](</a:t>
            </a:r>
            <a:r>
              <a:rPr lang="en-ZA" sz="2400" dirty="0"/>
              <a:t>suspect, random or known) vessels, combat piracy, smuggling, conduct maritime crime and safety inspections, prevent or combat terrorism; as well as initiate and complete the prosecutorial train of action (as required)</a:t>
            </a:r>
          </a:p>
          <a:p>
            <a:r>
              <a:rPr lang="en-ZA" sz="2400" dirty="0"/>
              <a:t>VBSS operates at doctrinal </a:t>
            </a:r>
            <a:r>
              <a:rPr lang="en-ZA" sz="2400" dirty="0" smtClean="0"/>
              <a:t>level (i.e. “</a:t>
            </a:r>
            <a:r>
              <a:rPr lang="en-ZA" sz="2400" b="1" dirty="0" smtClean="0">
                <a:solidFill>
                  <a:schemeClr val="accent5">
                    <a:lumMod val="60000"/>
                    <a:lumOff val="40000"/>
                  </a:schemeClr>
                </a:solidFill>
              </a:rPr>
              <a:t>it’s the way we do things</a:t>
            </a:r>
            <a:r>
              <a:rPr lang="en-ZA" sz="2400" dirty="0" smtClean="0"/>
              <a:t>”, but remaining dynamic and flexible - not ossified - in thinking processes)</a:t>
            </a:r>
            <a:endParaRPr lang="en-US" sz="2400" dirty="0"/>
          </a:p>
        </p:txBody>
      </p:sp>
      <p:pic>
        <p:nvPicPr>
          <p:cNvPr id="1026" name="Picture 2" descr="A boarding exercise during Ex Ibsamar 2018.">
            <a:extLst>
              <a:ext uri="{FF2B5EF4-FFF2-40B4-BE49-F238E27FC236}">
                <a16:creationId xmlns:a16="http://schemas.microsoft.com/office/drawing/2014/main" id="{0EF7CCE6-2FD2-804D-84BF-0D3AFCDDC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862" y="2389355"/>
            <a:ext cx="4259095" cy="31943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7831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AB43-4F9C-2542-AC43-7F388C8D1D87}"/>
              </a:ext>
            </a:extLst>
          </p:cNvPr>
          <p:cNvSpPr>
            <a:spLocks noGrp="1"/>
          </p:cNvSpPr>
          <p:nvPr>
            <p:ph type="title"/>
          </p:nvPr>
        </p:nvSpPr>
        <p:spPr/>
        <p:txBody>
          <a:bodyPr anchor="t"/>
          <a:lstStyle/>
          <a:p>
            <a:pPr algn="ctr"/>
            <a:r>
              <a:rPr lang="en-US" sz="4000" b="1" u="sng" cap="none" dirty="0"/>
              <a:t>VBSS – </a:t>
            </a:r>
            <a:r>
              <a:rPr lang="en-US" sz="4000" b="1" u="sng" cap="none" dirty="0" err="1"/>
              <a:t>Contextualised</a:t>
            </a:r>
            <a:r>
              <a:rPr lang="en-US" cap="none" dirty="0"/>
              <a:t> </a:t>
            </a:r>
          </a:p>
        </p:txBody>
      </p:sp>
      <p:sp>
        <p:nvSpPr>
          <p:cNvPr id="6" name="TextBox 5">
            <a:extLst>
              <a:ext uri="{FF2B5EF4-FFF2-40B4-BE49-F238E27FC236}">
                <a16:creationId xmlns:a16="http://schemas.microsoft.com/office/drawing/2014/main" id="{C63C5E2A-38C9-254E-90C2-5A70BF9217DA}"/>
              </a:ext>
            </a:extLst>
          </p:cNvPr>
          <p:cNvSpPr txBox="1"/>
          <p:nvPr/>
        </p:nvSpPr>
        <p:spPr>
          <a:xfrm>
            <a:off x="4369340" y="1727659"/>
            <a:ext cx="2130357" cy="369332"/>
          </a:xfrm>
          <a:prstGeom prst="rect">
            <a:avLst/>
          </a:prstGeom>
          <a:noFill/>
          <a:ln>
            <a:solidFill>
              <a:schemeClr val="tx1"/>
            </a:solidFill>
          </a:ln>
        </p:spPr>
        <p:txBody>
          <a:bodyPr wrap="square" rtlCol="0">
            <a:spAutoFit/>
          </a:bodyPr>
          <a:lstStyle/>
          <a:p>
            <a:r>
              <a:rPr lang="en-US" dirty="0"/>
              <a:t>National Interests</a:t>
            </a:r>
          </a:p>
        </p:txBody>
      </p:sp>
      <p:sp>
        <p:nvSpPr>
          <p:cNvPr id="9" name="TextBox 8">
            <a:extLst>
              <a:ext uri="{FF2B5EF4-FFF2-40B4-BE49-F238E27FC236}">
                <a16:creationId xmlns:a16="http://schemas.microsoft.com/office/drawing/2014/main" id="{DED3EBA4-8A47-314E-8CC0-8D0456A4489D}"/>
              </a:ext>
            </a:extLst>
          </p:cNvPr>
          <p:cNvSpPr txBox="1"/>
          <p:nvPr/>
        </p:nvSpPr>
        <p:spPr>
          <a:xfrm>
            <a:off x="3809999" y="2669771"/>
            <a:ext cx="3171217" cy="369332"/>
          </a:xfrm>
          <a:prstGeom prst="rect">
            <a:avLst/>
          </a:prstGeom>
          <a:noFill/>
          <a:ln>
            <a:solidFill>
              <a:schemeClr val="tx1"/>
            </a:solidFill>
          </a:ln>
        </p:spPr>
        <p:txBody>
          <a:bodyPr wrap="square" rtlCol="0">
            <a:spAutoFit/>
          </a:bodyPr>
          <a:lstStyle/>
          <a:p>
            <a:r>
              <a:rPr lang="en-US" dirty="0"/>
              <a:t>National Security  Objectives</a:t>
            </a:r>
          </a:p>
        </p:txBody>
      </p:sp>
      <p:sp>
        <p:nvSpPr>
          <p:cNvPr id="11" name="TextBox 10">
            <a:extLst>
              <a:ext uri="{FF2B5EF4-FFF2-40B4-BE49-F238E27FC236}">
                <a16:creationId xmlns:a16="http://schemas.microsoft.com/office/drawing/2014/main" id="{E9392098-60E7-ED4E-A4BE-3B015E56BAE9}"/>
              </a:ext>
            </a:extLst>
          </p:cNvPr>
          <p:cNvSpPr txBox="1"/>
          <p:nvPr/>
        </p:nvSpPr>
        <p:spPr>
          <a:xfrm>
            <a:off x="3867941" y="3479470"/>
            <a:ext cx="3080425" cy="369332"/>
          </a:xfrm>
          <a:prstGeom prst="rect">
            <a:avLst/>
          </a:prstGeom>
          <a:noFill/>
          <a:ln>
            <a:solidFill>
              <a:schemeClr val="tx1"/>
            </a:solidFill>
          </a:ln>
        </p:spPr>
        <p:txBody>
          <a:bodyPr wrap="square" rtlCol="0">
            <a:spAutoFit/>
          </a:bodyPr>
          <a:lstStyle/>
          <a:p>
            <a:pPr algn="ctr"/>
            <a:r>
              <a:rPr lang="en-US" dirty="0"/>
              <a:t>National Security Policy</a:t>
            </a:r>
          </a:p>
        </p:txBody>
      </p:sp>
      <p:sp>
        <p:nvSpPr>
          <p:cNvPr id="12" name="TextBox 11">
            <a:extLst>
              <a:ext uri="{FF2B5EF4-FFF2-40B4-BE49-F238E27FC236}">
                <a16:creationId xmlns:a16="http://schemas.microsoft.com/office/drawing/2014/main" id="{DB687FC4-4D7D-7F47-98FA-57A67D807CA3}"/>
              </a:ext>
            </a:extLst>
          </p:cNvPr>
          <p:cNvSpPr txBox="1"/>
          <p:nvPr/>
        </p:nvSpPr>
        <p:spPr>
          <a:xfrm>
            <a:off x="4528224" y="4184663"/>
            <a:ext cx="1812587" cy="369332"/>
          </a:xfrm>
          <a:prstGeom prst="rect">
            <a:avLst/>
          </a:prstGeom>
          <a:noFill/>
          <a:ln>
            <a:solidFill>
              <a:schemeClr val="tx1"/>
            </a:solidFill>
          </a:ln>
        </p:spPr>
        <p:txBody>
          <a:bodyPr wrap="square" rtlCol="0">
            <a:spAutoFit/>
          </a:bodyPr>
          <a:lstStyle/>
          <a:p>
            <a:pPr algn="ctr"/>
            <a:r>
              <a:rPr lang="en-US" dirty="0"/>
              <a:t>Grand Strategy</a:t>
            </a:r>
          </a:p>
        </p:txBody>
      </p:sp>
      <p:sp>
        <p:nvSpPr>
          <p:cNvPr id="14" name="TextBox 13">
            <a:extLst>
              <a:ext uri="{FF2B5EF4-FFF2-40B4-BE49-F238E27FC236}">
                <a16:creationId xmlns:a16="http://schemas.microsoft.com/office/drawing/2014/main" id="{2309C62D-C7DE-9542-9B6A-9C2B9B63AA45}"/>
              </a:ext>
            </a:extLst>
          </p:cNvPr>
          <p:cNvSpPr txBox="1"/>
          <p:nvPr/>
        </p:nvSpPr>
        <p:spPr>
          <a:xfrm>
            <a:off x="3862300" y="4835264"/>
            <a:ext cx="3066612" cy="369332"/>
          </a:xfrm>
          <a:prstGeom prst="rect">
            <a:avLst/>
          </a:prstGeom>
          <a:noFill/>
          <a:ln>
            <a:solidFill>
              <a:schemeClr val="tx1"/>
            </a:solidFill>
          </a:ln>
        </p:spPr>
        <p:txBody>
          <a:bodyPr wrap="square" rtlCol="0">
            <a:spAutoFit/>
          </a:bodyPr>
          <a:lstStyle/>
          <a:p>
            <a:pPr algn="ctr"/>
            <a:r>
              <a:rPr lang="en-US" dirty="0"/>
              <a:t>Joint Military Strategy</a:t>
            </a:r>
          </a:p>
        </p:txBody>
      </p:sp>
      <p:sp>
        <p:nvSpPr>
          <p:cNvPr id="15" name="TextBox 14">
            <a:extLst>
              <a:ext uri="{FF2B5EF4-FFF2-40B4-BE49-F238E27FC236}">
                <a16:creationId xmlns:a16="http://schemas.microsoft.com/office/drawing/2014/main" id="{0B49C632-3596-DD43-BB11-DD155F6531D8}"/>
              </a:ext>
            </a:extLst>
          </p:cNvPr>
          <p:cNvSpPr txBox="1"/>
          <p:nvPr/>
        </p:nvSpPr>
        <p:spPr>
          <a:xfrm>
            <a:off x="718221" y="2669771"/>
            <a:ext cx="2354094" cy="369332"/>
          </a:xfrm>
          <a:prstGeom prst="rect">
            <a:avLst/>
          </a:prstGeom>
          <a:noFill/>
          <a:ln>
            <a:solidFill>
              <a:schemeClr val="tx1"/>
            </a:solidFill>
          </a:ln>
        </p:spPr>
        <p:txBody>
          <a:bodyPr wrap="square" rtlCol="0">
            <a:spAutoFit/>
          </a:bodyPr>
          <a:lstStyle/>
          <a:p>
            <a:r>
              <a:rPr lang="en-US" dirty="0"/>
              <a:t>Global Environment</a:t>
            </a:r>
          </a:p>
        </p:txBody>
      </p:sp>
      <p:sp>
        <p:nvSpPr>
          <p:cNvPr id="16" name="TextBox 15">
            <a:extLst>
              <a:ext uri="{FF2B5EF4-FFF2-40B4-BE49-F238E27FC236}">
                <a16:creationId xmlns:a16="http://schemas.microsoft.com/office/drawing/2014/main" id="{77599645-2490-1D42-A199-4CE7B7B368EB}"/>
              </a:ext>
            </a:extLst>
          </p:cNvPr>
          <p:cNvSpPr txBox="1"/>
          <p:nvPr/>
        </p:nvSpPr>
        <p:spPr>
          <a:xfrm>
            <a:off x="7718900" y="2669771"/>
            <a:ext cx="2558374" cy="369332"/>
          </a:xfrm>
          <a:prstGeom prst="rect">
            <a:avLst/>
          </a:prstGeom>
          <a:noFill/>
          <a:ln>
            <a:solidFill>
              <a:schemeClr val="tx1"/>
            </a:solidFill>
          </a:ln>
        </p:spPr>
        <p:txBody>
          <a:bodyPr wrap="square" rtlCol="0">
            <a:spAutoFit/>
          </a:bodyPr>
          <a:lstStyle/>
          <a:p>
            <a:r>
              <a:rPr lang="en-US" dirty="0"/>
              <a:t>Domestic Environment</a:t>
            </a:r>
          </a:p>
        </p:txBody>
      </p:sp>
      <p:sp>
        <p:nvSpPr>
          <p:cNvPr id="17" name="TextBox 16">
            <a:extLst>
              <a:ext uri="{FF2B5EF4-FFF2-40B4-BE49-F238E27FC236}">
                <a16:creationId xmlns:a16="http://schemas.microsoft.com/office/drawing/2014/main" id="{B58C7DAE-FC70-7246-B575-C6C9E3AEA19E}"/>
              </a:ext>
            </a:extLst>
          </p:cNvPr>
          <p:cNvSpPr txBox="1"/>
          <p:nvPr/>
        </p:nvSpPr>
        <p:spPr>
          <a:xfrm>
            <a:off x="2061224" y="5790724"/>
            <a:ext cx="2071992" cy="369332"/>
          </a:xfrm>
          <a:prstGeom prst="rect">
            <a:avLst/>
          </a:prstGeom>
          <a:noFill/>
          <a:ln>
            <a:solidFill>
              <a:schemeClr val="tx1"/>
            </a:solidFill>
          </a:ln>
        </p:spPr>
        <p:txBody>
          <a:bodyPr wrap="square" rtlCol="0">
            <a:spAutoFit/>
          </a:bodyPr>
          <a:lstStyle/>
          <a:p>
            <a:pPr algn="ctr"/>
            <a:r>
              <a:rPr lang="en-US" dirty="0"/>
              <a:t>Maritime Strategy</a:t>
            </a:r>
          </a:p>
        </p:txBody>
      </p:sp>
      <p:sp>
        <p:nvSpPr>
          <p:cNvPr id="18" name="TextBox 17">
            <a:extLst>
              <a:ext uri="{FF2B5EF4-FFF2-40B4-BE49-F238E27FC236}">
                <a16:creationId xmlns:a16="http://schemas.microsoft.com/office/drawing/2014/main" id="{5E19244B-DCFA-484F-9F08-AA268EF5F8EC}"/>
              </a:ext>
            </a:extLst>
          </p:cNvPr>
          <p:cNvSpPr txBox="1"/>
          <p:nvPr/>
        </p:nvSpPr>
        <p:spPr>
          <a:xfrm>
            <a:off x="4445540" y="5787963"/>
            <a:ext cx="2237362" cy="369332"/>
          </a:xfrm>
          <a:prstGeom prst="rect">
            <a:avLst/>
          </a:prstGeom>
          <a:noFill/>
          <a:ln>
            <a:solidFill>
              <a:schemeClr val="tx1"/>
            </a:solidFill>
          </a:ln>
        </p:spPr>
        <p:txBody>
          <a:bodyPr wrap="square" rtlCol="0">
            <a:spAutoFit/>
          </a:bodyPr>
          <a:lstStyle/>
          <a:p>
            <a:pPr algn="ctr"/>
            <a:r>
              <a:rPr lang="en-US" dirty="0"/>
              <a:t>Landwards Strategy</a:t>
            </a:r>
          </a:p>
        </p:txBody>
      </p:sp>
      <p:sp>
        <p:nvSpPr>
          <p:cNvPr id="19" name="TextBox 18">
            <a:extLst>
              <a:ext uri="{FF2B5EF4-FFF2-40B4-BE49-F238E27FC236}">
                <a16:creationId xmlns:a16="http://schemas.microsoft.com/office/drawing/2014/main" id="{F8F95967-6FCB-9845-AA28-226C9752B107}"/>
              </a:ext>
            </a:extLst>
          </p:cNvPr>
          <p:cNvSpPr txBox="1"/>
          <p:nvPr/>
        </p:nvSpPr>
        <p:spPr>
          <a:xfrm>
            <a:off x="6948367" y="5781763"/>
            <a:ext cx="1349328" cy="369332"/>
          </a:xfrm>
          <a:prstGeom prst="rect">
            <a:avLst/>
          </a:prstGeom>
          <a:noFill/>
          <a:ln>
            <a:solidFill>
              <a:schemeClr val="tx1"/>
            </a:solidFill>
          </a:ln>
        </p:spPr>
        <p:txBody>
          <a:bodyPr wrap="square" rtlCol="0">
            <a:spAutoFit/>
          </a:bodyPr>
          <a:lstStyle/>
          <a:p>
            <a:pPr algn="ctr"/>
            <a:r>
              <a:rPr lang="en-US" dirty="0"/>
              <a:t>Air Strategy</a:t>
            </a:r>
          </a:p>
        </p:txBody>
      </p:sp>
      <p:sp>
        <p:nvSpPr>
          <p:cNvPr id="20" name="Down Arrow 19">
            <a:extLst>
              <a:ext uri="{FF2B5EF4-FFF2-40B4-BE49-F238E27FC236}">
                <a16:creationId xmlns:a16="http://schemas.microsoft.com/office/drawing/2014/main" id="{43B99B46-E2B6-9C4F-832C-C9D07099661E}"/>
              </a:ext>
            </a:extLst>
          </p:cNvPr>
          <p:cNvSpPr/>
          <p:nvPr/>
        </p:nvSpPr>
        <p:spPr>
          <a:xfrm>
            <a:off x="5107024" y="2096991"/>
            <a:ext cx="541830" cy="572780"/>
          </a:xfrm>
          <a:prstGeom prst="down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13ABD398-9B70-3A45-B35F-FDFAB85139DF}"/>
              </a:ext>
            </a:extLst>
          </p:cNvPr>
          <p:cNvSpPr/>
          <p:nvPr/>
        </p:nvSpPr>
        <p:spPr>
          <a:xfrm>
            <a:off x="5048657" y="3039103"/>
            <a:ext cx="651750" cy="440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1D68B16B-7C4F-FD42-A2DC-ECEC87318B00}"/>
              </a:ext>
            </a:extLst>
          </p:cNvPr>
          <p:cNvSpPr/>
          <p:nvPr/>
        </p:nvSpPr>
        <p:spPr>
          <a:xfrm>
            <a:off x="5064862" y="3862029"/>
            <a:ext cx="567451" cy="354686"/>
          </a:xfrm>
          <a:prstGeom prst="downArrow">
            <a:avLst/>
          </a:prstGeom>
          <a:solidFill>
            <a:schemeClr val="bg2">
              <a:lumMod val="20000"/>
              <a:lumOff val="8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38F3E95C-092D-1447-B576-F8B47A9FB7A8}"/>
              </a:ext>
            </a:extLst>
          </p:cNvPr>
          <p:cNvSpPr/>
          <p:nvPr/>
        </p:nvSpPr>
        <p:spPr>
          <a:xfrm>
            <a:off x="5087569" y="4553995"/>
            <a:ext cx="554476" cy="281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a:extLst>
              <a:ext uri="{FF2B5EF4-FFF2-40B4-BE49-F238E27FC236}">
                <a16:creationId xmlns:a16="http://schemas.microsoft.com/office/drawing/2014/main" id="{DF2321D7-7D56-5F42-8C75-16472783315E}"/>
              </a:ext>
            </a:extLst>
          </p:cNvPr>
          <p:cNvSpPr/>
          <p:nvPr/>
        </p:nvSpPr>
        <p:spPr>
          <a:xfrm>
            <a:off x="3089984" y="2601518"/>
            <a:ext cx="737684" cy="505838"/>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 Arrow 26">
            <a:extLst>
              <a:ext uri="{FF2B5EF4-FFF2-40B4-BE49-F238E27FC236}">
                <a16:creationId xmlns:a16="http://schemas.microsoft.com/office/drawing/2014/main" id="{686FB3BF-A90E-DD4C-B726-1DEA709AEDBF}"/>
              </a:ext>
            </a:extLst>
          </p:cNvPr>
          <p:cNvSpPr/>
          <p:nvPr/>
        </p:nvSpPr>
        <p:spPr>
          <a:xfrm>
            <a:off x="6979763" y="2576567"/>
            <a:ext cx="721468" cy="530789"/>
          </a:xfrm>
          <a:prstGeom prst="leftRight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a:extLst>
              <a:ext uri="{FF2B5EF4-FFF2-40B4-BE49-F238E27FC236}">
                <a16:creationId xmlns:a16="http://schemas.microsoft.com/office/drawing/2014/main" id="{144ECBD7-38A4-B54C-AF76-0AA89B214817}"/>
              </a:ext>
            </a:extLst>
          </p:cNvPr>
          <p:cNvSpPr/>
          <p:nvPr/>
        </p:nvSpPr>
        <p:spPr>
          <a:xfrm>
            <a:off x="5964352" y="5209887"/>
            <a:ext cx="767188" cy="26192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DF7B13A-F9FE-134F-B213-ABB34E4BE27E}"/>
              </a:ext>
            </a:extLst>
          </p:cNvPr>
          <p:cNvCxnSpPr>
            <a:cxnSpLocks/>
          </p:cNvCxnSpPr>
          <p:nvPr/>
        </p:nvCxnSpPr>
        <p:spPr>
          <a:xfrm flipV="1">
            <a:off x="2996119" y="5462085"/>
            <a:ext cx="6965004" cy="19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Down Arrow 30">
            <a:extLst>
              <a:ext uri="{FF2B5EF4-FFF2-40B4-BE49-F238E27FC236}">
                <a16:creationId xmlns:a16="http://schemas.microsoft.com/office/drawing/2014/main" id="{201466B7-01B6-1A4D-8006-6826A4F5B767}"/>
              </a:ext>
            </a:extLst>
          </p:cNvPr>
          <p:cNvSpPr/>
          <p:nvPr/>
        </p:nvSpPr>
        <p:spPr>
          <a:xfrm>
            <a:off x="2845341" y="5499322"/>
            <a:ext cx="532102" cy="281247"/>
          </a:xfrm>
          <a:prstGeom prst="downArrow">
            <a:avLst/>
          </a:prstGeom>
          <a:solidFill>
            <a:srgbClr val="0070C0"/>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a:extLst>
              <a:ext uri="{FF2B5EF4-FFF2-40B4-BE49-F238E27FC236}">
                <a16:creationId xmlns:a16="http://schemas.microsoft.com/office/drawing/2014/main" id="{C1199FEB-65EB-FD47-9C81-196573709355}"/>
              </a:ext>
            </a:extLst>
          </p:cNvPr>
          <p:cNvSpPr/>
          <p:nvPr/>
        </p:nvSpPr>
        <p:spPr>
          <a:xfrm>
            <a:off x="5168305" y="5491697"/>
            <a:ext cx="532102" cy="281247"/>
          </a:xfrm>
          <a:prstGeom prst="down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3D4C667B-2186-E348-BFC3-9004FACA63B1}"/>
              </a:ext>
            </a:extLst>
          </p:cNvPr>
          <p:cNvSpPr/>
          <p:nvPr/>
        </p:nvSpPr>
        <p:spPr>
          <a:xfrm>
            <a:off x="7308384" y="5481541"/>
            <a:ext cx="532102" cy="281247"/>
          </a:xfrm>
          <a:prstGeom prst="downArrow">
            <a:avLst/>
          </a:prstGeom>
          <a:solidFill>
            <a:srgbClr val="00B0F0"/>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D164C69-2289-0642-881A-B4D85725200B}"/>
              </a:ext>
            </a:extLst>
          </p:cNvPr>
          <p:cNvSpPr txBox="1"/>
          <p:nvPr/>
        </p:nvSpPr>
        <p:spPr>
          <a:xfrm>
            <a:off x="9114817" y="5762788"/>
            <a:ext cx="1702409" cy="369332"/>
          </a:xfrm>
          <a:prstGeom prst="rect">
            <a:avLst/>
          </a:prstGeom>
          <a:noFill/>
          <a:ln w="28575">
            <a:solidFill>
              <a:schemeClr val="tx1"/>
            </a:solidFill>
            <a:prstDash val="sysDash"/>
          </a:ln>
        </p:spPr>
        <p:txBody>
          <a:bodyPr wrap="square" rtlCol="0">
            <a:spAutoFit/>
          </a:bodyPr>
          <a:lstStyle/>
          <a:p>
            <a:pPr algn="ctr"/>
            <a:r>
              <a:rPr lang="en-US" dirty="0"/>
              <a:t>Space Strategy</a:t>
            </a:r>
          </a:p>
        </p:txBody>
      </p:sp>
      <p:sp>
        <p:nvSpPr>
          <p:cNvPr id="37" name="Down Arrow 36">
            <a:extLst>
              <a:ext uri="{FF2B5EF4-FFF2-40B4-BE49-F238E27FC236}">
                <a16:creationId xmlns:a16="http://schemas.microsoft.com/office/drawing/2014/main" id="{E7E8328E-F27F-4349-AB85-A32A7A9ECDBE}"/>
              </a:ext>
            </a:extLst>
          </p:cNvPr>
          <p:cNvSpPr/>
          <p:nvPr/>
        </p:nvSpPr>
        <p:spPr>
          <a:xfrm>
            <a:off x="9659571" y="5499321"/>
            <a:ext cx="564204" cy="269185"/>
          </a:xfrm>
          <a:prstGeom prst="downArrow">
            <a:avLst/>
          </a:prstGeom>
          <a:solidFill>
            <a:schemeClr val="bg1">
              <a:lumMod val="50000"/>
              <a:lumOff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062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5383-C904-D841-8AD2-9BDBF7C8DE46}"/>
              </a:ext>
            </a:extLst>
          </p:cNvPr>
          <p:cNvSpPr>
            <a:spLocks noGrp="1"/>
          </p:cNvSpPr>
          <p:nvPr>
            <p:ph type="title"/>
          </p:nvPr>
        </p:nvSpPr>
        <p:spPr/>
        <p:txBody>
          <a:bodyPr/>
          <a:lstStyle/>
          <a:p>
            <a:r>
              <a:rPr lang="en-US" b="1" cap="none" dirty="0"/>
              <a:t>Key Factors in Shaping the Maritime Military Strategy</a:t>
            </a:r>
            <a:endParaRPr lang="en-US" b="1" dirty="0"/>
          </a:p>
        </p:txBody>
      </p:sp>
      <p:sp>
        <p:nvSpPr>
          <p:cNvPr id="3" name="Content Placeholder 2">
            <a:extLst>
              <a:ext uri="{FF2B5EF4-FFF2-40B4-BE49-F238E27FC236}">
                <a16:creationId xmlns:a16="http://schemas.microsoft.com/office/drawing/2014/main" id="{C84D245F-5ECA-D74F-8F52-317D152F9EE9}"/>
              </a:ext>
            </a:extLst>
          </p:cNvPr>
          <p:cNvSpPr>
            <a:spLocks noGrp="1"/>
          </p:cNvSpPr>
          <p:nvPr>
            <p:ph idx="1"/>
          </p:nvPr>
        </p:nvSpPr>
        <p:spPr>
          <a:xfrm>
            <a:off x="685801" y="1782143"/>
            <a:ext cx="10131425" cy="4657567"/>
          </a:xfrm>
        </p:spPr>
        <p:txBody>
          <a:bodyPr anchor="t">
            <a:noAutofit/>
          </a:bodyPr>
          <a:lstStyle/>
          <a:p>
            <a:r>
              <a:rPr lang="en-US" sz="1400" dirty="0"/>
              <a:t>Post-Cold War – an era of Violent Peace</a:t>
            </a:r>
          </a:p>
          <a:p>
            <a:r>
              <a:rPr lang="en-US" sz="1400" dirty="0"/>
              <a:t>Worldwide – growing dependency on the oceans and seas</a:t>
            </a:r>
          </a:p>
          <a:p>
            <a:r>
              <a:rPr lang="en-US" sz="1400" dirty="0"/>
              <a:t>Regional maritime geography. Countries have this resource, but countermined by need to protect and defend maritime interests</a:t>
            </a:r>
          </a:p>
          <a:p>
            <a:r>
              <a:rPr lang="en-US" sz="1400" dirty="0"/>
              <a:t>Supporting foreign policy: </a:t>
            </a:r>
          </a:p>
          <a:p>
            <a:pPr lvl="1"/>
            <a:r>
              <a:rPr lang="en-US" sz="1400" dirty="0"/>
              <a:t>show presence, project power, </a:t>
            </a:r>
          </a:p>
          <a:p>
            <a:pPr lvl="1"/>
            <a:r>
              <a:rPr lang="en-US" sz="1400" dirty="0"/>
              <a:t>facilitate maritime partnerships, </a:t>
            </a:r>
          </a:p>
          <a:p>
            <a:pPr lvl="1"/>
            <a:r>
              <a:rPr lang="en-US" sz="1400" dirty="0"/>
              <a:t>build trust, </a:t>
            </a:r>
          </a:p>
          <a:p>
            <a:pPr lvl="1"/>
            <a:r>
              <a:rPr lang="en-US" sz="1400" dirty="0"/>
              <a:t>create interoperability, and </a:t>
            </a:r>
          </a:p>
          <a:p>
            <a:pPr lvl="1"/>
            <a:r>
              <a:rPr lang="en-US" sz="1400" dirty="0"/>
              <a:t> international maritime assistance</a:t>
            </a:r>
          </a:p>
          <a:p>
            <a:r>
              <a:rPr lang="en-US" sz="1400" dirty="0"/>
              <a:t>Ability to influence operations/events ashore</a:t>
            </a:r>
          </a:p>
          <a:p>
            <a:r>
              <a:rPr lang="en-US" sz="1400" dirty="0"/>
              <a:t>The cohesiveness of Joint Operations and the role of Air Power</a:t>
            </a:r>
          </a:p>
          <a:p>
            <a:r>
              <a:rPr lang="en-US" sz="1400" dirty="0"/>
              <a:t>Maritime Domain Awareness</a:t>
            </a:r>
          </a:p>
          <a:p>
            <a:r>
              <a:rPr lang="en-US" sz="1400" dirty="0"/>
              <a:t>Capability prioritization and development of National Maritime Infrastructure</a:t>
            </a:r>
          </a:p>
          <a:p>
            <a:pPr marL="0" indent="0">
              <a:buNone/>
            </a:pPr>
            <a:endParaRPr lang="en-US" sz="1400" dirty="0"/>
          </a:p>
        </p:txBody>
      </p:sp>
    </p:spTree>
    <p:extLst>
      <p:ext uri="{BB962C8B-B14F-4D97-AF65-F5344CB8AC3E}">
        <p14:creationId xmlns:p14="http://schemas.microsoft.com/office/powerpoint/2010/main" val="112608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0AB4-0F53-2244-A55E-BD9618B83366}"/>
              </a:ext>
            </a:extLst>
          </p:cNvPr>
          <p:cNvSpPr>
            <a:spLocks noGrp="1"/>
          </p:cNvSpPr>
          <p:nvPr>
            <p:ph type="title"/>
          </p:nvPr>
        </p:nvSpPr>
        <p:spPr/>
        <p:txBody>
          <a:bodyPr/>
          <a:lstStyle/>
          <a:p>
            <a:pPr algn="ctr"/>
            <a:r>
              <a:rPr lang="en-US" b="1" cap="none" dirty="0"/>
              <a:t>Relation between Doctrine and Strategy</a:t>
            </a:r>
          </a:p>
        </p:txBody>
      </p:sp>
      <p:sp>
        <p:nvSpPr>
          <p:cNvPr id="3" name="Content Placeholder 2">
            <a:extLst>
              <a:ext uri="{FF2B5EF4-FFF2-40B4-BE49-F238E27FC236}">
                <a16:creationId xmlns:a16="http://schemas.microsoft.com/office/drawing/2014/main" id="{C97CFE02-06BC-7E4B-9685-EB6659E15942}"/>
              </a:ext>
            </a:extLst>
          </p:cNvPr>
          <p:cNvSpPr>
            <a:spLocks noGrp="1"/>
          </p:cNvSpPr>
          <p:nvPr>
            <p:ph idx="1"/>
          </p:nvPr>
        </p:nvSpPr>
        <p:spPr/>
        <p:txBody>
          <a:bodyPr anchor="t">
            <a:normAutofit/>
          </a:bodyPr>
          <a:lstStyle/>
          <a:p>
            <a:r>
              <a:rPr lang="en-US" sz="2400" dirty="0"/>
              <a:t>Remains a debatable issue, but following holds true for most nations/regions</a:t>
            </a:r>
          </a:p>
          <a:p>
            <a:r>
              <a:rPr lang="en-US" sz="2400" dirty="0" smtClean="0"/>
              <a:t>Doctrine </a:t>
            </a:r>
            <a:r>
              <a:rPr lang="en-US" sz="2400" dirty="0"/>
              <a:t>is evolved from government policies.</a:t>
            </a:r>
          </a:p>
          <a:p>
            <a:r>
              <a:rPr lang="en-US" sz="2400" dirty="0"/>
              <a:t>Strategy is derived from doctrine. If strategy brings success, it reinforces doctrine</a:t>
            </a:r>
          </a:p>
          <a:p>
            <a:r>
              <a:rPr lang="en-US" sz="2400" dirty="0"/>
              <a:t>If, however, it leads to failure, the doctrine is modified to achieve set-down national interests and objectives</a:t>
            </a:r>
          </a:p>
        </p:txBody>
      </p:sp>
    </p:spTree>
    <p:extLst>
      <p:ext uri="{BB962C8B-B14F-4D97-AF65-F5344CB8AC3E}">
        <p14:creationId xmlns:p14="http://schemas.microsoft.com/office/powerpoint/2010/main" val="123928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2661-E3FA-A84D-B323-97201026602F}"/>
              </a:ext>
            </a:extLst>
          </p:cNvPr>
          <p:cNvSpPr>
            <a:spLocks noGrp="1"/>
          </p:cNvSpPr>
          <p:nvPr>
            <p:ph type="title"/>
          </p:nvPr>
        </p:nvSpPr>
        <p:spPr/>
        <p:txBody>
          <a:bodyPr/>
          <a:lstStyle/>
          <a:p>
            <a:pPr algn="ctr"/>
            <a:r>
              <a:rPr lang="en-US" b="1" cap="none" dirty="0"/>
              <a:t>Relationship between Policy, Doctrine &amp; Strategy</a:t>
            </a:r>
          </a:p>
        </p:txBody>
      </p:sp>
      <p:sp>
        <p:nvSpPr>
          <p:cNvPr id="5" name="TextBox 4">
            <a:extLst>
              <a:ext uri="{FF2B5EF4-FFF2-40B4-BE49-F238E27FC236}">
                <a16:creationId xmlns:a16="http://schemas.microsoft.com/office/drawing/2014/main" id="{BA080074-3B22-F446-A8DD-7325D4ED7E65}"/>
              </a:ext>
            </a:extLst>
          </p:cNvPr>
          <p:cNvSpPr txBox="1"/>
          <p:nvPr/>
        </p:nvSpPr>
        <p:spPr>
          <a:xfrm>
            <a:off x="7344385" y="3294990"/>
            <a:ext cx="2081719" cy="369332"/>
          </a:xfrm>
          <a:prstGeom prst="rect">
            <a:avLst/>
          </a:prstGeom>
          <a:noFill/>
          <a:ln>
            <a:solidFill>
              <a:schemeClr val="tx1"/>
            </a:solidFill>
          </a:ln>
        </p:spPr>
        <p:txBody>
          <a:bodyPr wrap="square" rtlCol="0">
            <a:spAutoFit/>
          </a:bodyPr>
          <a:lstStyle/>
          <a:p>
            <a:r>
              <a:rPr lang="en-US" dirty="0"/>
              <a:t>Reinforce</a:t>
            </a:r>
          </a:p>
        </p:txBody>
      </p:sp>
      <p:sp>
        <p:nvSpPr>
          <p:cNvPr id="7" name="TextBox 6">
            <a:extLst>
              <a:ext uri="{FF2B5EF4-FFF2-40B4-BE49-F238E27FC236}">
                <a16:creationId xmlns:a16="http://schemas.microsoft.com/office/drawing/2014/main" id="{89A2F419-5FD7-4A4C-BEA9-B6F433ED6E20}"/>
              </a:ext>
            </a:extLst>
          </p:cNvPr>
          <p:cNvSpPr txBox="1"/>
          <p:nvPr/>
        </p:nvSpPr>
        <p:spPr>
          <a:xfrm>
            <a:off x="4409874" y="2877460"/>
            <a:ext cx="2081719" cy="369332"/>
          </a:xfrm>
          <a:prstGeom prst="rect">
            <a:avLst/>
          </a:prstGeom>
          <a:noFill/>
          <a:ln>
            <a:solidFill>
              <a:schemeClr val="tx1"/>
            </a:solidFill>
          </a:ln>
        </p:spPr>
        <p:txBody>
          <a:bodyPr wrap="square" rtlCol="0">
            <a:spAutoFit/>
          </a:bodyPr>
          <a:lstStyle/>
          <a:p>
            <a:r>
              <a:rPr lang="en-US" dirty="0"/>
              <a:t>Doctrine</a:t>
            </a:r>
          </a:p>
        </p:txBody>
      </p:sp>
      <p:sp>
        <p:nvSpPr>
          <p:cNvPr id="8" name="TextBox 7">
            <a:extLst>
              <a:ext uri="{FF2B5EF4-FFF2-40B4-BE49-F238E27FC236}">
                <a16:creationId xmlns:a16="http://schemas.microsoft.com/office/drawing/2014/main" id="{0673FF5D-BC2B-E144-A6C4-0CFB1198B189}"/>
              </a:ext>
            </a:extLst>
          </p:cNvPr>
          <p:cNvSpPr txBox="1"/>
          <p:nvPr/>
        </p:nvSpPr>
        <p:spPr>
          <a:xfrm>
            <a:off x="4409875" y="1845193"/>
            <a:ext cx="2081719" cy="369332"/>
          </a:xfrm>
          <a:prstGeom prst="rect">
            <a:avLst/>
          </a:prstGeom>
          <a:noFill/>
          <a:ln>
            <a:solidFill>
              <a:schemeClr val="tx1"/>
            </a:solidFill>
          </a:ln>
        </p:spPr>
        <p:txBody>
          <a:bodyPr wrap="square" rtlCol="0">
            <a:spAutoFit/>
          </a:bodyPr>
          <a:lstStyle/>
          <a:p>
            <a:r>
              <a:rPr lang="en-US" dirty="0"/>
              <a:t>Policy</a:t>
            </a:r>
          </a:p>
        </p:txBody>
      </p:sp>
      <p:sp>
        <p:nvSpPr>
          <p:cNvPr id="9" name="TextBox 8">
            <a:extLst>
              <a:ext uri="{FF2B5EF4-FFF2-40B4-BE49-F238E27FC236}">
                <a16:creationId xmlns:a16="http://schemas.microsoft.com/office/drawing/2014/main" id="{CE1B5ECA-4082-A14E-A6AF-019C41762337}"/>
              </a:ext>
            </a:extLst>
          </p:cNvPr>
          <p:cNvSpPr txBox="1"/>
          <p:nvPr/>
        </p:nvSpPr>
        <p:spPr>
          <a:xfrm>
            <a:off x="4409874" y="3922517"/>
            <a:ext cx="2081719" cy="466928"/>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3DF8EA8F-1B73-D74C-95AC-17A6A8FFF89B}"/>
              </a:ext>
            </a:extLst>
          </p:cNvPr>
          <p:cNvSpPr txBox="1"/>
          <p:nvPr/>
        </p:nvSpPr>
        <p:spPr>
          <a:xfrm>
            <a:off x="4409873" y="3935579"/>
            <a:ext cx="2081719" cy="369332"/>
          </a:xfrm>
          <a:prstGeom prst="rect">
            <a:avLst/>
          </a:prstGeom>
          <a:noFill/>
          <a:ln>
            <a:solidFill>
              <a:schemeClr val="tx1"/>
            </a:solidFill>
          </a:ln>
        </p:spPr>
        <p:txBody>
          <a:bodyPr wrap="square" rtlCol="0">
            <a:spAutoFit/>
          </a:bodyPr>
          <a:lstStyle/>
          <a:p>
            <a:r>
              <a:rPr lang="en-US" dirty="0"/>
              <a:t>Strategy</a:t>
            </a:r>
          </a:p>
        </p:txBody>
      </p:sp>
      <p:sp>
        <p:nvSpPr>
          <p:cNvPr id="12" name="TextBox 11">
            <a:extLst>
              <a:ext uri="{FF2B5EF4-FFF2-40B4-BE49-F238E27FC236}">
                <a16:creationId xmlns:a16="http://schemas.microsoft.com/office/drawing/2014/main" id="{CAC6B47E-7136-A64C-A898-5A357BBDCAAA}"/>
              </a:ext>
            </a:extLst>
          </p:cNvPr>
          <p:cNvSpPr txBox="1"/>
          <p:nvPr/>
        </p:nvSpPr>
        <p:spPr>
          <a:xfrm>
            <a:off x="4409872" y="5010498"/>
            <a:ext cx="2081719" cy="369332"/>
          </a:xfrm>
          <a:prstGeom prst="rect">
            <a:avLst/>
          </a:prstGeom>
          <a:noFill/>
          <a:ln>
            <a:solidFill>
              <a:schemeClr val="tx1"/>
            </a:solidFill>
          </a:ln>
        </p:spPr>
        <p:txBody>
          <a:bodyPr wrap="square" rtlCol="0">
            <a:spAutoFit/>
          </a:bodyPr>
          <a:lstStyle/>
          <a:p>
            <a:r>
              <a:rPr lang="en-US" dirty="0"/>
              <a:t>Result</a:t>
            </a:r>
          </a:p>
        </p:txBody>
      </p:sp>
      <p:sp>
        <p:nvSpPr>
          <p:cNvPr id="13" name="TextBox 12">
            <a:extLst>
              <a:ext uri="{FF2B5EF4-FFF2-40B4-BE49-F238E27FC236}">
                <a16:creationId xmlns:a16="http://schemas.microsoft.com/office/drawing/2014/main" id="{57E2EFAA-DDF0-B045-8746-811672F1523B}"/>
              </a:ext>
            </a:extLst>
          </p:cNvPr>
          <p:cNvSpPr txBox="1"/>
          <p:nvPr/>
        </p:nvSpPr>
        <p:spPr>
          <a:xfrm>
            <a:off x="1447803" y="3341264"/>
            <a:ext cx="2081719" cy="369332"/>
          </a:xfrm>
          <a:prstGeom prst="rect">
            <a:avLst/>
          </a:prstGeom>
          <a:noFill/>
          <a:ln>
            <a:solidFill>
              <a:schemeClr val="tx1"/>
            </a:solidFill>
          </a:ln>
        </p:spPr>
        <p:txBody>
          <a:bodyPr wrap="square" rtlCol="0">
            <a:spAutoFit/>
          </a:bodyPr>
          <a:lstStyle/>
          <a:p>
            <a:r>
              <a:rPr lang="en-US" dirty="0"/>
              <a:t>Modify</a:t>
            </a:r>
          </a:p>
        </p:txBody>
      </p:sp>
      <p:sp>
        <p:nvSpPr>
          <p:cNvPr id="14" name="TextBox 13">
            <a:extLst>
              <a:ext uri="{FF2B5EF4-FFF2-40B4-BE49-F238E27FC236}">
                <a16:creationId xmlns:a16="http://schemas.microsoft.com/office/drawing/2014/main" id="{69398BA5-9E07-924C-A885-8A4F443ABD12}"/>
              </a:ext>
            </a:extLst>
          </p:cNvPr>
          <p:cNvSpPr txBox="1"/>
          <p:nvPr/>
        </p:nvSpPr>
        <p:spPr>
          <a:xfrm>
            <a:off x="4750343" y="2344003"/>
            <a:ext cx="2081719" cy="466928"/>
          </a:xfrm>
          <a:prstGeom prst="rect">
            <a:avLst/>
          </a:prstGeom>
          <a:noFill/>
        </p:spPr>
        <p:txBody>
          <a:bodyPr wrap="square" rtlCol="0">
            <a:spAutoFit/>
          </a:bodyPr>
          <a:lstStyle/>
          <a:p>
            <a:endParaRPr lang="en-US" dirty="0"/>
          </a:p>
        </p:txBody>
      </p:sp>
      <p:sp>
        <p:nvSpPr>
          <p:cNvPr id="15" name="TextBox 14">
            <a:extLst>
              <a:ext uri="{FF2B5EF4-FFF2-40B4-BE49-F238E27FC236}">
                <a16:creationId xmlns:a16="http://schemas.microsoft.com/office/drawing/2014/main" id="{9D450527-0187-2142-BC69-23FFAE9AC952}"/>
              </a:ext>
            </a:extLst>
          </p:cNvPr>
          <p:cNvSpPr txBox="1"/>
          <p:nvPr/>
        </p:nvSpPr>
        <p:spPr>
          <a:xfrm>
            <a:off x="1455904" y="5020657"/>
            <a:ext cx="2081719" cy="369332"/>
          </a:xfrm>
          <a:prstGeom prst="rect">
            <a:avLst/>
          </a:prstGeom>
          <a:noFill/>
          <a:ln>
            <a:solidFill>
              <a:schemeClr val="tx1"/>
            </a:solidFill>
          </a:ln>
        </p:spPr>
        <p:txBody>
          <a:bodyPr wrap="square" rtlCol="0">
            <a:spAutoFit/>
          </a:bodyPr>
          <a:lstStyle/>
          <a:p>
            <a:r>
              <a:rPr lang="en-US" dirty="0"/>
              <a:t>Failure</a:t>
            </a:r>
          </a:p>
        </p:txBody>
      </p:sp>
      <p:sp>
        <p:nvSpPr>
          <p:cNvPr id="16" name="TextBox 15">
            <a:extLst>
              <a:ext uri="{FF2B5EF4-FFF2-40B4-BE49-F238E27FC236}">
                <a16:creationId xmlns:a16="http://schemas.microsoft.com/office/drawing/2014/main" id="{5EE81596-2FA1-C04A-A7DD-B0BF538697EA}"/>
              </a:ext>
            </a:extLst>
          </p:cNvPr>
          <p:cNvSpPr txBox="1"/>
          <p:nvPr/>
        </p:nvSpPr>
        <p:spPr>
          <a:xfrm>
            <a:off x="7344384" y="5010340"/>
            <a:ext cx="2081719" cy="369332"/>
          </a:xfrm>
          <a:prstGeom prst="rect">
            <a:avLst/>
          </a:prstGeom>
          <a:noFill/>
          <a:ln>
            <a:solidFill>
              <a:schemeClr val="tx1"/>
            </a:solidFill>
          </a:ln>
        </p:spPr>
        <p:txBody>
          <a:bodyPr wrap="square" rtlCol="0">
            <a:spAutoFit/>
          </a:bodyPr>
          <a:lstStyle/>
          <a:p>
            <a:r>
              <a:rPr lang="en-US" dirty="0"/>
              <a:t>Success</a:t>
            </a:r>
          </a:p>
        </p:txBody>
      </p:sp>
      <p:sp>
        <p:nvSpPr>
          <p:cNvPr id="17" name="Down Arrow 16">
            <a:extLst>
              <a:ext uri="{FF2B5EF4-FFF2-40B4-BE49-F238E27FC236}">
                <a16:creationId xmlns:a16="http://schemas.microsoft.com/office/drawing/2014/main" id="{9D18EE99-268F-1242-83E1-A8BC8919C9A5}"/>
              </a:ext>
            </a:extLst>
          </p:cNvPr>
          <p:cNvSpPr/>
          <p:nvPr/>
        </p:nvSpPr>
        <p:spPr>
          <a:xfrm>
            <a:off x="5022712" y="2214525"/>
            <a:ext cx="638784" cy="662935"/>
          </a:xfrm>
          <a:prstGeom prst="downArrow">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1737E68F-AED3-0844-AF17-DCA4C22E8B25}"/>
              </a:ext>
            </a:extLst>
          </p:cNvPr>
          <p:cNvSpPr/>
          <p:nvPr/>
        </p:nvSpPr>
        <p:spPr>
          <a:xfrm>
            <a:off x="5022712" y="3259582"/>
            <a:ext cx="638784" cy="662935"/>
          </a:xfrm>
          <a:prstGeom prst="downArrow">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FD6CC93A-4581-DE48-806C-8FA9014157BA}"/>
              </a:ext>
            </a:extLst>
          </p:cNvPr>
          <p:cNvSpPr/>
          <p:nvPr/>
        </p:nvSpPr>
        <p:spPr>
          <a:xfrm>
            <a:off x="5028419" y="4317973"/>
            <a:ext cx="638784" cy="662935"/>
          </a:xfrm>
          <a:prstGeom prst="downArrow">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a:extLst>
              <a:ext uri="{FF2B5EF4-FFF2-40B4-BE49-F238E27FC236}">
                <a16:creationId xmlns:a16="http://schemas.microsoft.com/office/drawing/2014/main" id="{736E5756-0E62-6344-8C0D-A4F768EEB8D7}"/>
              </a:ext>
            </a:extLst>
          </p:cNvPr>
          <p:cNvSpPr/>
          <p:nvPr/>
        </p:nvSpPr>
        <p:spPr>
          <a:xfrm>
            <a:off x="3557079" y="5021682"/>
            <a:ext cx="833337" cy="388671"/>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48DCD724-0473-594F-AB9D-335F4F3FCC3F}"/>
              </a:ext>
            </a:extLst>
          </p:cNvPr>
          <p:cNvSpPr/>
          <p:nvPr/>
        </p:nvSpPr>
        <p:spPr>
          <a:xfrm>
            <a:off x="6491591" y="5019468"/>
            <a:ext cx="852793" cy="389106"/>
          </a:xfrm>
          <a:prstGeom prst="rightArrow">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a:extLst>
              <a:ext uri="{FF2B5EF4-FFF2-40B4-BE49-F238E27FC236}">
                <a16:creationId xmlns:a16="http://schemas.microsoft.com/office/drawing/2014/main" id="{2B3B6AEB-D7FB-4941-8F5C-F6495855CC84}"/>
              </a:ext>
            </a:extLst>
          </p:cNvPr>
          <p:cNvSpPr/>
          <p:nvPr/>
        </p:nvSpPr>
        <p:spPr>
          <a:xfrm>
            <a:off x="2217904" y="3730052"/>
            <a:ext cx="486383" cy="12703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a:extLst>
              <a:ext uri="{FF2B5EF4-FFF2-40B4-BE49-F238E27FC236}">
                <a16:creationId xmlns:a16="http://schemas.microsoft.com/office/drawing/2014/main" id="{80D0C335-54E2-A949-A2C7-CE7A1E5F7DC2}"/>
              </a:ext>
            </a:extLst>
          </p:cNvPr>
          <p:cNvSpPr/>
          <p:nvPr/>
        </p:nvSpPr>
        <p:spPr>
          <a:xfrm>
            <a:off x="8142051" y="3710596"/>
            <a:ext cx="486383" cy="12703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 Arrow 23">
            <a:extLst>
              <a:ext uri="{FF2B5EF4-FFF2-40B4-BE49-F238E27FC236}">
                <a16:creationId xmlns:a16="http://schemas.microsoft.com/office/drawing/2014/main" id="{3059A618-1C91-EC48-A155-B6FEE6EABE9D}"/>
              </a:ext>
            </a:extLst>
          </p:cNvPr>
          <p:cNvSpPr/>
          <p:nvPr/>
        </p:nvSpPr>
        <p:spPr>
          <a:xfrm>
            <a:off x="2412460" y="3008648"/>
            <a:ext cx="1977956" cy="337668"/>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Left Arrow 29">
            <a:extLst>
              <a:ext uri="{FF2B5EF4-FFF2-40B4-BE49-F238E27FC236}">
                <a16:creationId xmlns:a16="http://schemas.microsoft.com/office/drawing/2014/main" id="{7BB4054D-6E58-A040-B7E2-C364DD61A0D6}"/>
              </a:ext>
            </a:extLst>
          </p:cNvPr>
          <p:cNvSpPr/>
          <p:nvPr/>
        </p:nvSpPr>
        <p:spPr>
          <a:xfrm>
            <a:off x="6491590" y="3005010"/>
            <a:ext cx="1676399" cy="21517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175C74-0F40-A045-BBF9-B97507011957}"/>
              </a:ext>
            </a:extLst>
          </p:cNvPr>
          <p:cNvSpPr/>
          <p:nvPr/>
        </p:nvSpPr>
        <p:spPr>
          <a:xfrm>
            <a:off x="8167990" y="3065028"/>
            <a:ext cx="259407" cy="211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6976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6E459738D6E34EBB64C468AB9A54CC" ma:contentTypeVersion="2" ma:contentTypeDescription="Create a new document." ma:contentTypeScope="" ma:versionID="d4e4dc79369168fa5f28832af447a005">
  <xsd:schema xmlns:xsd="http://www.w3.org/2001/XMLSchema" xmlns:xs="http://www.w3.org/2001/XMLSchema" xmlns:p="http://schemas.microsoft.com/office/2006/metadata/properties" xmlns:ns1="http://schemas.microsoft.com/sharepoint/v3" xmlns:ns2="8df8337c-4e81-442e-97da-cf869c9a6eb5" targetNamespace="http://schemas.microsoft.com/office/2006/metadata/properties" ma:root="true" ma:fieldsID="8231825a134e398df0aaa5c3f811a535" ns1:_="" ns2:_="">
    <xsd:import namespace="http://schemas.microsoft.com/sharepoint/v3"/>
    <xsd:import namespace="8df8337c-4e81-442e-97da-cf869c9a6eb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f8337c-4e81-442e-97da-cf869c9a6eb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049CD4-90E0-42C7-9CDB-EA3BA9A5B37C}"/>
</file>

<file path=customXml/itemProps2.xml><?xml version="1.0" encoding="utf-8"?>
<ds:datastoreItem xmlns:ds="http://schemas.openxmlformats.org/officeDocument/2006/customXml" ds:itemID="{E1B7FD96-64A8-4A91-A1D7-FB2E1C87EB05}"/>
</file>

<file path=customXml/itemProps3.xml><?xml version="1.0" encoding="utf-8"?>
<ds:datastoreItem xmlns:ds="http://schemas.openxmlformats.org/officeDocument/2006/customXml" ds:itemID="{AFF950A0-DF7B-4975-9189-CF5F91256362}"/>
</file>

<file path=docProps/app.xml><?xml version="1.0" encoding="utf-8"?>
<Properties xmlns="http://schemas.openxmlformats.org/officeDocument/2006/extended-properties" xmlns:vt="http://schemas.openxmlformats.org/officeDocument/2006/docPropsVTypes">
  <Template>Celestial</Template>
  <TotalTime>609</TotalTime>
  <Words>1822</Words>
  <Application>Microsoft Office PowerPoint</Application>
  <PresentationFormat>Widescreen</PresentationFormat>
  <Paragraphs>121</Paragraphs>
  <Slides>18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Mangal</vt:lpstr>
      <vt:lpstr>Celestial</vt:lpstr>
      <vt:lpstr>Document</vt:lpstr>
      <vt:lpstr>UNODC GLOBAL MARITIME CRIME PROGRAMME (GMCP)</vt:lpstr>
      <vt:lpstr>VBSS Curricula Development  for the Sulu Zone - Agenda</vt:lpstr>
      <vt:lpstr>Aim</vt:lpstr>
      <vt:lpstr>Framework for consultancy</vt:lpstr>
      <vt:lpstr>Briefly – what is VBSS?</vt:lpstr>
      <vt:lpstr>VBSS – Contextualised </vt:lpstr>
      <vt:lpstr>Key Factors in Shaping the Maritime Military Strategy</vt:lpstr>
      <vt:lpstr>Relation between Doctrine and Strategy</vt:lpstr>
      <vt:lpstr>Relationship between Policy, Doctrine &amp; Strategy</vt:lpstr>
      <vt:lpstr>Jurisdiction: Legal bases that may be  used to conduct VBSS missions (1)</vt:lpstr>
      <vt:lpstr>Jurisdiction: Legal bases that may be  used to conduct VBSS missions (2)</vt:lpstr>
      <vt:lpstr>PowerPoint Presentation</vt:lpstr>
      <vt:lpstr>PowerPoint Presentation</vt:lpstr>
      <vt:lpstr>Attributes of the Sulu Zone:  Factors that influence VBSS training</vt:lpstr>
      <vt:lpstr>Summation: Sulu Zone VBSS training factors</vt:lpstr>
      <vt:lpstr>Summation: Sulu Zone VBSS training factors</vt:lpstr>
      <vt:lpstr>Summation: Sulu Zone VBSS training factors</vt:lpstr>
      <vt:lpstr>… and, lastly, read this 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UNODC MARITIME CRIME PROGRAMME (GMCP)</dc:title>
  <dc:creator>Microsoft Office User</dc:creator>
  <cp:lastModifiedBy>Vrey, F, Prof &lt;fvrey@sun.ac.za&gt;</cp:lastModifiedBy>
  <cp:revision>48</cp:revision>
  <dcterms:created xsi:type="dcterms:W3CDTF">2018-10-18T08:09:04Z</dcterms:created>
  <dcterms:modified xsi:type="dcterms:W3CDTF">2018-11-26T16:39:45Z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0x010100386E459738D6E34EBB64C468AB9A54CC</vt:lpwstr>
  </property>
</Properties>
</file>